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notesSlides/notesSlide11.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97" r:id="rId5"/>
    <p:sldId id="349" r:id="rId6"/>
    <p:sldId id="732" r:id="rId7"/>
    <p:sldId id="307" r:id="rId8"/>
    <p:sldId id="726" r:id="rId9"/>
    <p:sldId id="727" r:id="rId10"/>
    <p:sldId id="729" r:id="rId11"/>
    <p:sldId id="340" r:id="rId12"/>
    <p:sldId id="2531" r:id="rId13"/>
    <p:sldId id="362" r:id="rId14"/>
    <p:sldId id="343" r:id="rId15"/>
    <p:sldId id="2532" r:id="rId16"/>
    <p:sldId id="352" r:id="rId17"/>
    <p:sldId id="357" r:id="rId18"/>
    <p:sldId id="347" r:id="rId19"/>
    <p:sldId id="346" r:id="rId20"/>
    <p:sldId id="365" r:id="rId21"/>
    <p:sldId id="725" r:id="rId22"/>
    <p:sldId id="2520" r:id="rId23"/>
    <p:sldId id="2470" r:id="rId24"/>
    <p:sldId id="397" r:id="rId25"/>
    <p:sldId id="398" r:id="rId26"/>
    <p:sldId id="529" r:id="rId27"/>
    <p:sldId id="2521" r:id="rId28"/>
    <p:sldId id="792" r:id="rId29"/>
    <p:sldId id="784" r:id="rId30"/>
    <p:sldId id="2524" r:id="rId31"/>
    <p:sldId id="2525" r:id="rId32"/>
    <p:sldId id="626" r:id="rId33"/>
    <p:sldId id="2473" r:id="rId34"/>
    <p:sldId id="793" r:id="rId35"/>
    <p:sldId id="2522" r:id="rId36"/>
    <p:sldId id="2523" r:id="rId37"/>
    <p:sldId id="359" r:id="rId38"/>
    <p:sldId id="312" r:id="rId39"/>
    <p:sldId id="730" r:id="rId40"/>
    <p:sldId id="356" r:id="rId41"/>
    <p:sldId id="360" r:id="rId42"/>
    <p:sldId id="353" r:id="rId43"/>
    <p:sldId id="2534" r:id="rId44"/>
    <p:sldId id="351" r:id="rId45"/>
    <p:sldId id="2533" r:id="rId46"/>
    <p:sldId id="2528" r:id="rId47"/>
    <p:sldId id="348" r:id="rId48"/>
    <p:sldId id="337" r:id="rId49"/>
    <p:sldId id="2529" r:id="rId50"/>
    <p:sldId id="2530" r:id="rId51"/>
    <p:sldId id="2526" r:id="rId52"/>
    <p:sldId id="2527" r:id="rId53"/>
  </p:sldIdLst>
  <p:sldSz cx="9144000" cy="5143500" type="screen16x9"/>
  <p:notesSz cx="6797675" cy="9928225"/>
  <p:custDataLst>
    <p:tags r:id="rId55"/>
  </p:custDataLst>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20">
          <p15:clr>
            <a:srgbClr val="A4A3A4"/>
          </p15:clr>
        </p15:guide>
        <p15:guide id="4" pos="5759">
          <p15:clr>
            <a:srgbClr val="A4A3A4"/>
          </p15:clr>
        </p15:guide>
        <p15:guide id="5" orient="horz" pos="1578">
          <p15:clr>
            <a:srgbClr val="A4A3A4"/>
          </p15:clr>
        </p15:guide>
        <p15:guide id="6" orient="horz" pos="31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CCFF"/>
    <a:srgbClr val="FFCC99"/>
    <a:srgbClr val="FFCC66"/>
    <a:srgbClr val="66FF33"/>
    <a:srgbClr val="FF5050"/>
    <a:srgbClr val="FF99FF"/>
    <a:srgbClr val="FF0000"/>
    <a:srgbClr val="8D00A4"/>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autoAdjust="0"/>
    <p:restoredTop sz="93817" autoAdjust="0"/>
  </p:normalViewPr>
  <p:slideViewPr>
    <p:cSldViewPr snapToGrid="0">
      <p:cViewPr varScale="1">
        <p:scale>
          <a:sx n="141" d="100"/>
          <a:sy n="141" d="100"/>
        </p:scale>
        <p:origin x="1092" y="132"/>
      </p:cViewPr>
      <p:guideLst>
        <p:guide orient="horz" pos="1620"/>
        <p:guide pos="2880"/>
        <p:guide orient="horz" pos="20"/>
        <p:guide pos="5759"/>
        <p:guide orient="horz" pos="1578"/>
        <p:guide orient="horz" pos="31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EC0FABCE-A5B9-419B-86E3-28831563CB7E}" type="datetimeFigureOut">
              <a:rPr lang="it-IT" smtClean="0"/>
              <a:t>23/10/2024</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A7D75522-9EB3-4AAF-9334-70E1665B5B7A}" type="slidenum">
              <a:rPr lang="it-IT" smtClean="0"/>
              <a:t>‹N›</a:t>
            </a:fld>
            <a:endParaRPr lang="it-IT"/>
          </a:p>
        </p:txBody>
      </p:sp>
    </p:spTree>
    <p:extLst>
      <p:ext uri="{BB962C8B-B14F-4D97-AF65-F5344CB8AC3E}">
        <p14:creationId xmlns:p14="http://schemas.microsoft.com/office/powerpoint/2010/main" val="1796357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7D75522-9EB3-4AAF-9334-70E1665B5B7A}" type="slidenum">
              <a:rPr lang="it-IT" smtClean="0"/>
              <a:t>6</a:t>
            </a:fld>
            <a:endParaRPr lang="it-IT"/>
          </a:p>
        </p:txBody>
      </p:sp>
    </p:spTree>
    <p:extLst>
      <p:ext uri="{BB962C8B-B14F-4D97-AF65-F5344CB8AC3E}">
        <p14:creationId xmlns:p14="http://schemas.microsoft.com/office/powerpoint/2010/main" val="2549427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7D75522-9EB3-4AAF-9334-70E1665B5B7A}" type="slidenum">
              <a:rPr lang="it-IT" smtClean="0"/>
              <a:t>46</a:t>
            </a:fld>
            <a:endParaRPr lang="it-IT"/>
          </a:p>
        </p:txBody>
      </p:sp>
    </p:spTree>
    <p:extLst>
      <p:ext uri="{BB962C8B-B14F-4D97-AF65-F5344CB8AC3E}">
        <p14:creationId xmlns:p14="http://schemas.microsoft.com/office/powerpoint/2010/main" val="404292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7D75522-9EB3-4AAF-9334-70E1665B5B7A}" type="slidenum">
              <a:rPr lang="it-IT" smtClean="0"/>
              <a:t>47</a:t>
            </a:fld>
            <a:endParaRPr lang="it-IT"/>
          </a:p>
        </p:txBody>
      </p:sp>
    </p:spTree>
    <p:extLst>
      <p:ext uri="{BB962C8B-B14F-4D97-AF65-F5344CB8AC3E}">
        <p14:creationId xmlns:p14="http://schemas.microsoft.com/office/powerpoint/2010/main" val="247827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6680B-3868-1044-BAD4-4849EB5F65F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22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4A6EC-B75D-47FF-B20D-49A5AA526AE8}"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4A6EC-B75D-47FF-B20D-49A5AA526AE8}"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4A6EC-B75D-47FF-B20D-49A5AA526AE8}"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75522-9EB3-4AAF-9334-70E1665B5B7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279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7D75522-9EB3-4AAF-9334-70E1665B5B7A}" type="slidenum">
              <a:rPr lang="it-IT" smtClean="0"/>
              <a:t>38</a:t>
            </a:fld>
            <a:endParaRPr lang="it-IT"/>
          </a:p>
        </p:txBody>
      </p:sp>
    </p:spTree>
    <p:extLst>
      <p:ext uri="{BB962C8B-B14F-4D97-AF65-F5344CB8AC3E}">
        <p14:creationId xmlns:p14="http://schemas.microsoft.com/office/powerpoint/2010/main" val="3226592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7D75522-9EB3-4AAF-9334-70E1665B5B7A}" type="slidenum">
              <a:rPr lang="it-IT" smtClean="0"/>
              <a:t>41</a:t>
            </a:fld>
            <a:endParaRPr lang="it-IT"/>
          </a:p>
        </p:txBody>
      </p:sp>
    </p:spTree>
    <p:extLst>
      <p:ext uri="{BB962C8B-B14F-4D97-AF65-F5344CB8AC3E}">
        <p14:creationId xmlns:p14="http://schemas.microsoft.com/office/powerpoint/2010/main" val="287335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7D75522-9EB3-4AAF-9334-70E1665B5B7A}" type="slidenum">
              <a:rPr lang="it-IT" smtClean="0"/>
              <a:t>44</a:t>
            </a:fld>
            <a:endParaRPr lang="it-IT"/>
          </a:p>
        </p:txBody>
      </p:sp>
    </p:spTree>
    <p:extLst>
      <p:ext uri="{BB962C8B-B14F-4D97-AF65-F5344CB8AC3E}">
        <p14:creationId xmlns:p14="http://schemas.microsoft.com/office/powerpoint/2010/main" val="360521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597819"/>
            <a:ext cx="7772400" cy="1102519"/>
          </a:xfrm>
        </p:spPr>
        <p:txBody>
          <a:bodyPr/>
          <a:lstStyle/>
          <a:p>
            <a:r>
              <a:rPr lang="it-IT"/>
              <a:t>Fare clic per modificare stile</a:t>
            </a:r>
          </a:p>
        </p:txBody>
      </p:sp>
      <p:sp>
        <p:nvSpPr>
          <p:cNvPr id="3" name="Sottotito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BACB0D7-16AB-43F3-9488-0EF95A038DF7}" type="datetime1">
              <a:rPr lang="it-IT" smtClean="0"/>
              <a:t>23/10/2024</a:t>
            </a:fld>
            <a:endParaRPr lang="it-IT" dirty="0"/>
          </a:p>
        </p:txBody>
      </p:sp>
      <p:sp>
        <p:nvSpPr>
          <p:cNvPr id="5" name="Segnaposto piè di pagina 4"/>
          <p:cNvSpPr>
            <a:spLocks noGrp="1"/>
          </p:cNvSpPr>
          <p:nvPr>
            <p:ph type="ftr" sz="quarter" idx="11"/>
          </p:nvPr>
        </p:nvSpPr>
        <p:spPr/>
        <p:txBody>
          <a:bodyPr/>
          <a:lstStyle/>
          <a:p>
            <a:r>
              <a:rPr lang="it-IT"/>
              <a:t>A.Q. 24 - 25</a:t>
            </a:r>
            <a:endParaRPr lang="it-IT" dirty="0"/>
          </a:p>
        </p:txBody>
      </p:sp>
      <p:sp>
        <p:nvSpPr>
          <p:cNvPr id="6" name="Segnaposto numero diapositiva 5"/>
          <p:cNvSpPr>
            <a:spLocks noGrp="1"/>
          </p:cNvSpPr>
          <p:nvPr>
            <p:ph type="sldNum" sz="quarter" idx="12"/>
          </p:nvPr>
        </p:nvSpPr>
        <p:spPr>
          <a:xfrm>
            <a:off x="6980415" y="4767263"/>
            <a:ext cx="2133600" cy="273844"/>
          </a:xfrm>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179569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CD8E9DC-2956-498A-B3D5-09D08049E17B}" type="datetime1">
              <a:rPr lang="it-IT" smtClean="0"/>
              <a:t>23/10/2024</a:t>
            </a:fld>
            <a:endParaRPr lang="it-IT" dirty="0"/>
          </a:p>
        </p:txBody>
      </p:sp>
      <p:sp>
        <p:nvSpPr>
          <p:cNvPr id="5" name="Segnaposto piè di pagina 4"/>
          <p:cNvSpPr>
            <a:spLocks noGrp="1"/>
          </p:cNvSpPr>
          <p:nvPr>
            <p:ph type="ftr" sz="quarter" idx="11"/>
          </p:nvPr>
        </p:nvSpPr>
        <p:spPr/>
        <p:txBody>
          <a:bodyPr/>
          <a:lstStyle/>
          <a:p>
            <a:r>
              <a:rPr lang="it-IT"/>
              <a:t>A.Q. 24 - 25</a:t>
            </a:r>
            <a:endParaRPr lang="it-IT" dirty="0"/>
          </a:p>
        </p:txBody>
      </p:sp>
      <p:sp>
        <p:nvSpPr>
          <p:cNvPr id="6" name="Segnaposto numero diapositiva 5"/>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2326439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05979"/>
            <a:ext cx="2057400" cy="4388644"/>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05979"/>
            <a:ext cx="6019800" cy="43886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0CA5756-9FCF-4B26-80D2-6F87189C5153}" type="datetime1">
              <a:rPr lang="it-IT" smtClean="0"/>
              <a:t>23/10/2024</a:t>
            </a:fld>
            <a:endParaRPr lang="it-IT" dirty="0"/>
          </a:p>
        </p:txBody>
      </p:sp>
      <p:sp>
        <p:nvSpPr>
          <p:cNvPr id="5" name="Segnaposto piè di pagina 4"/>
          <p:cNvSpPr>
            <a:spLocks noGrp="1"/>
          </p:cNvSpPr>
          <p:nvPr>
            <p:ph type="ftr" sz="quarter" idx="11"/>
          </p:nvPr>
        </p:nvSpPr>
        <p:spPr/>
        <p:txBody>
          <a:bodyPr/>
          <a:lstStyle/>
          <a:p>
            <a:r>
              <a:rPr lang="it-IT"/>
              <a:t>A.Q. 24 - 25</a:t>
            </a:r>
            <a:endParaRPr lang="it-IT" dirty="0"/>
          </a:p>
        </p:txBody>
      </p:sp>
      <p:sp>
        <p:nvSpPr>
          <p:cNvPr id="6" name="Segnaposto numero diapositiva 5"/>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4006968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Images &amp; Contents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929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Images &amp; Contents Layout">
    <p:spTree>
      <p:nvGrpSpPr>
        <p:cNvPr id="1" name=""/>
        <p:cNvGrpSpPr/>
        <p:nvPr/>
      </p:nvGrpSpPr>
      <p:grpSpPr>
        <a:xfrm>
          <a:off x="0" y="0"/>
          <a:ext cx="0" cy="0"/>
          <a:chOff x="0" y="0"/>
          <a:chExt cx="0" cy="0"/>
        </a:xfrm>
      </p:grpSpPr>
      <p:sp>
        <p:nvSpPr>
          <p:cNvPr id="3" name="Picture Placeholder 2"/>
          <p:cNvSpPr>
            <a:spLocks noGrp="1"/>
          </p:cNvSpPr>
          <p:nvPr>
            <p:ph type="pic" idx="10" hasCustomPrompt="1"/>
          </p:nvPr>
        </p:nvSpPr>
        <p:spPr>
          <a:xfrm>
            <a:off x="152400" y="194761"/>
            <a:ext cx="2843808" cy="298910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4" name="Picture Placeholder 2"/>
          <p:cNvSpPr>
            <a:spLocks noGrp="1"/>
          </p:cNvSpPr>
          <p:nvPr>
            <p:ph type="pic" idx="11" hasCustomPrompt="1"/>
          </p:nvPr>
        </p:nvSpPr>
        <p:spPr>
          <a:xfrm>
            <a:off x="3149750" y="194761"/>
            <a:ext cx="2843808" cy="298910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
        <p:nvSpPr>
          <p:cNvPr id="5" name="Picture Placeholder 2"/>
          <p:cNvSpPr>
            <a:spLocks noGrp="1"/>
          </p:cNvSpPr>
          <p:nvPr>
            <p:ph type="pic" idx="12" hasCustomPrompt="1"/>
          </p:nvPr>
        </p:nvSpPr>
        <p:spPr>
          <a:xfrm>
            <a:off x="6147098" y="194761"/>
            <a:ext cx="2843808" cy="2989107"/>
          </a:xfrm>
          <a:prstGeom prst="rect">
            <a:avLst/>
          </a:prstGeom>
          <a:solidFill>
            <a:schemeClr val="bg1">
              <a:lumMod val="95000"/>
            </a:schemeClr>
          </a:solidFill>
        </p:spPr>
        <p:txBody>
          <a:bodyPr anchor="ctr"/>
          <a:lstStyle>
            <a:lvl1pPr marL="0" indent="0" algn="ctr">
              <a:buNone/>
              <a:defRPr sz="900">
                <a:latin typeface="+mn-lt"/>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2996860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9"/>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3"/>
            <a:ext cx="9144000" cy="288032"/>
          </a:xfrm>
          <a:prstGeom prst="rect">
            <a:avLst/>
          </a:prstGeom>
        </p:spPr>
        <p:txBody>
          <a:bodyPr anchor="ctr"/>
          <a:lstStyle>
            <a:lvl1pPr marL="0" indent="0" algn="ctr">
              <a:buNone/>
              <a:defRPr sz="12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548396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793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p:spTree>
      <p:nvGrpSpPr>
        <p:cNvPr id="1" name=""/>
        <p:cNvGrpSpPr/>
        <p:nvPr/>
      </p:nvGrpSpPr>
      <p:grpSpPr>
        <a:xfrm>
          <a:off x="0" y="0"/>
          <a:ext cx="0" cy="0"/>
          <a:chOff x="0" y="0"/>
          <a:chExt cx="0" cy="0"/>
        </a:xfrm>
      </p:grpSpPr>
      <p:sp>
        <p:nvSpPr>
          <p:cNvPr id="4" name="그림 개체 틀 3">
            <a:extLst>
              <a:ext uri="{FF2B5EF4-FFF2-40B4-BE49-F238E27FC236}">
                <a16:creationId xmlns:a16="http://schemas.microsoft.com/office/drawing/2014/main" id="{89478DC5-F7B1-4722-A7D4-1EAFA890CD3E}"/>
              </a:ext>
            </a:extLst>
          </p:cNvPr>
          <p:cNvSpPr>
            <a:spLocks noGrp="1"/>
          </p:cNvSpPr>
          <p:nvPr>
            <p:ph type="pic" sz="quarter" idx="10" hasCustomPrompt="1"/>
          </p:nvPr>
        </p:nvSpPr>
        <p:spPr>
          <a:xfrm>
            <a:off x="3477761" y="0"/>
            <a:ext cx="5666242" cy="5143500"/>
          </a:xfrm>
          <a:custGeom>
            <a:avLst/>
            <a:gdLst>
              <a:gd name="connsiteX0" fmla="*/ 0 w 7554989"/>
              <a:gd name="connsiteY0" fmla="*/ 0 h 6858000"/>
              <a:gd name="connsiteX1" fmla="*/ 7554989 w 7554989"/>
              <a:gd name="connsiteY1" fmla="*/ 0 h 6858000"/>
              <a:gd name="connsiteX2" fmla="*/ 7554989 w 7554989"/>
              <a:gd name="connsiteY2" fmla="*/ 6858000 h 6858000"/>
              <a:gd name="connsiteX3" fmla="*/ 6857999 w 755498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554989" h="6858000">
                <a:moveTo>
                  <a:pt x="0" y="0"/>
                </a:moveTo>
                <a:lnTo>
                  <a:pt x="7554989" y="0"/>
                </a:lnTo>
                <a:lnTo>
                  <a:pt x="7554989" y="6858000"/>
                </a:lnTo>
                <a:lnTo>
                  <a:pt x="6857999" y="6858000"/>
                </a:lnTo>
                <a:close/>
              </a:path>
            </a:pathLst>
          </a:custGeom>
          <a:solidFill>
            <a:schemeClr val="bg1">
              <a:lumMod val="95000"/>
            </a:schemeClr>
          </a:solidFill>
          <a:effectLst/>
        </p:spPr>
        <p:txBody>
          <a:bodyPr wrap="square" anchor="ctr">
            <a:noAutofit/>
          </a:bodyPr>
          <a:lstStyle>
            <a:lvl1pPr marL="0" marR="0" indent="0" algn="ctr" defTabSz="685835" rtl="0" eaLnBrk="1" fontAlgn="auto" latinLnBrk="1" hangingPunct="1">
              <a:lnSpc>
                <a:spcPct val="90000"/>
              </a:lnSpc>
              <a:spcBef>
                <a:spcPts val="750"/>
              </a:spcBef>
              <a:spcAft>
                <a:spcPts val="0"/>
              </a:spcAft>
              <a:buClrTx/>
              <a:buSzTx/>
              <a:buFontTx/>
              <a:buNone/>
              <a:tabLst/>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95834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2FA85CF-6E0A-4B9E-B4F8-D8DE9A21E34A}" type="datetime1">
              <a:rPr lang="it-IT" smtClean="0"/>
              <a:t>23/10/2024</a:t>
            </a:fld>
            <a:endParaRPr lang="it-IT" dirty="0"/>
          </a:p>
        </p:txBody>
      </p:sp>
      <p:sp>
        <p:nvSpPr>
          <p:cNvPr id="5" name="Segnaposto piè di pagina 4"/>
          <p:cNvSpPr>
            <a:spLocks noGrp="1"/>
          </p:cNvSpPr>
          <p:nvPr>
            <p:ph type="ftr" sz="quarter" idx="11"/>
          </p:nvPr>
        </p:nvSpPr>
        <p:spPr/>
        <p:txBody>
          <a:bodyPr/>
          <a:lstStyle/>
          <a:p>
            <a:r>
              <a:rPr lang="it-IT"/>
              <a:t>A.Q. 24 - 25</a:t>
            </a:r>
            <a:endParaRPr lang="it-IT" dirty="0"/>
          </a:p>
        </p:txBody>
      </p:sp>
      <p:sp>
        <p:nvSpPr>
          <p:cNvPr id="6" name="Segnaposto numero diapositiva 5"/>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2844791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3305176"/>
            <a:ext cx="7772400" cy="1021556"/>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82EFF3F9-4457-4539-84A3-512A9665A90A}" type="datetime1">
              <a:rPr lang="it-IT" smtClean="0"/>
              <a:t>23/10/2024</a:t>
            </a:fld>
            <a:endParaRPr lang="it-IT" dirty="0"/>
          </a:p>
        </p:txBody>
      </p:sp>
      <p:sp>
        <p:nvSpPr>
          <p:cNvPr id="5" name="Segnaposto piè di pagina 4"/>
          <p:cNvSpPr>
            <a:spLocks noGrp="1"/>
          </p:cNvSpPr>
          <p:nvPr>
            <p:ph type="ftr" sz="quarter" idx="11"/>
          </p:nvPr>
        </p:nvSpPr>
        <p:spPr/>
        <p:txBody>
          <a:bodyPr/>
          <a:lstStyle/>
          <a:p>
            <a:r>
              <a:rPr lang="it-IT"/>
              <a:t>A.Q. 24 - 25</a:t>
            </a:r>
            <a:endParaRPr lang="it-IT" dirty="0"/>
          </a:p>
        </p:txBody>
      </p:sp>
      <p:sp>
        <p:nvSpPr>
          <p:cNvPr id="6" name="Segnaposto numero diapositiva 5"/>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251667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9E6A045-F03A-472B-A03B-5A3B6EA910BC}" type="datetime1">
              <a:rPr lang="it-IT" smtClean="0"/>
              <a:t>23/10/2024</a:t>
            </a:fld>
            <a:endParaRPr lang="it-IT" dirty="0"/>
          </a:p>
        </p:txBody>
      </p:sp>
      <p:sp>
        <p:nvSpPr>
          <p:cNvPr id="6" name="Segnaposto piè di pagina 5"/>
          <p:cNvSpPr>
            <a:spLocks noGrp="1"/>
          </p:cNvSpPr>
          <p:nvPr>
            <p:ph type="ftr" sz="quarter" idx="11"/>
          </p:nvPr>
        </p:nvSpPr>
        <p:spPr/>
        <p:txBody>
          <a:bodyPr/>
          <a:lstStyle/>
          <a:p>
            <a:r>
              <a:rPr lang="it-IT"/>
              <a:t>A.Q. 24 - 25</a:t>
            </a:r>
            <a:endParaRPr lang="it-IT" dirty="0"/>
          </a:p>
        </p:txBody>
      </p:sp>
      <p:sp>
        <p:nvSpPr>
          <p:cNvPr id="7" name="Segnaposto numero diapositiva 6"/>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94234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A313586-D333-4F03-976E-CCE7608043D7}" type="datetime1">
              <a:rPr lang="it-IT" smtClean="0"/>
              <a:t>23/10/2024</a:t>
            </a:fld>
            <a:endParaRPr lang="it-IT" dirty="0"/>
          </a:p>
        </p:txBody>
      </p:sp>
      <p:sp>
        <p:nvSpPr>
          <p:cNvPr id="8" name="Segnaposto piè di pagina 7"/>
          <p:cNvSpPr>
            <a:spLocks noGrp="1"/>
          </p:cNvSpPr>
          <p:nvPr>
            <p:ph type="ftr" sz="quarter" idx="11"/>
          </p:nvPr>
        </p:nvSpPr>
        <p:spPr/>
        <p:txBody>
          <a:bodyPr/>
          <a:lstStyle/>
          <a:p>
            <a:r>
              <a:rPr lang="it-IT"/>
              <a:t>A.Q. 24 - 25</a:t>
            </a:r>
            <a:endParaRPr lang="it-IT" dirty="0"/>
          </a:p>
        </p:txBody>
      </p:sp>
      <p:sp>
        <p:nvSpPr>
          <p:cNvPr id="9" name="Segnaposto numero diapositiva 8"/>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2725728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3511056B-3E10-4588-B6B8-20CEC32BB522}" type="datetime1">
              <a:rPr lang="it-IT" smtClean="0"/>
              <a:t>23/10/2024</a:t>
            </a:fld>
            <a:endParaRPr lang="it-IT" dirty="0"/>
          </a:p>
        </p:txBody>
      </p:sp>
      <p:sp>
        <p:nvSpPr>
          <p:cNvPr id="4" name="Segnaposto piè di pagina 3"/>
          <p:cNvSpPr>
            <a:spLocks noGrp="1"/>
          </p:cNvSpPr>
          <p:nvPr>
            <p:ph type="ftr" sz="quarter" idx="11"/>
          </p:nvPr>
        </p:nvSpPr>
        <p:spPr/>
        <p:txBody>
          <a:bodyPr/>
          <a:lstStyle/>
          <a:p>
            <a:r>
              <a:rPr lang="it-IT"/>
              <a:t>A.Q. 24 - 25</a:t>
            </a:r>
            <a:endParaRPr lang="it-IT" dirty="0"/>
          </a:p>
        </p:txBody>
      </p:sp>
      <p:sp>
        <p:nvSpPr>
          <p:cNvPr id="5" name="Segnaposto numero diapositiva 4"/>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3438228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5C60999-A2F4-427B-91F6-3BD25E6FB15F}" type="datetime1">
              <a:rPr lang="it-IT" smtClean="0"/>
              <a:t>23/10/2024</a:t>
            </a:fld>
            <a:endParaRPr lang="it-IT" dirty="0"/>
          </a:p>
        </p:txBody>
      </p:sp>
      <p:sp>
        <p:nvSpPr>
          <p:cNvPr id="3" name="Segnaposto piè di pagina 2"/>
          <p:cNvSpPr>
            <a:spLocks noGrp="1"/>
          </p:cNvSpPr>
          <p:nvPr>
            <p:ph type="ftr" sz="quarter" idx="11"/>
          </p:nvPr>
        </p:nvSpPr>
        <p:spPr/>
        <p:txBody>
          <a:bodyPr/>
          <a:lstStyle/>
          <a:p>
            <a:r>
              <a:rPr lang="it-IT"/>
              <a:t>A.Q. 24 - 25</a:t>
            </a:r>
            <a:endParaRPr lang="it-IT" dirty="0"/>
          </a:p>
        </p:txBody>
      </p:sp>
      <p:sp>
        <p:nvSpPr>
          <p:cNvPr id="4" name="Segnaposto numero diapositiva 3"/>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60140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04787"/>
            <a:ext cx="3008313" cy="871538"/>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D38D8BE-C939-4F76-8F03-A48FC08ABC97}" type="datetime1">
              <a:rPr lang="it-IT" smtClean="0"/>
              <a:t>23/10/2024</a:t>
            </a:fld>
            <a:endParaRPr lang="it-IT" dirty="0"/>
          </a:p>
        </p:txBody>
      </p:sp>
      <p:sp>
        <p:nvSpPr>
          <p:cNvPr id="6" name="Segnaposto piè di pagina 5"/>
          <p:cNvSpPr>
            <a:spLocks noGrp="1"/>
          </p:cNvSpPr>
          <p:nvPr>
            <p:ph type="ftr" sz="quarter" idx="11"/>
          </p:nvPr>
        </p:nvSpPr>
        <p:spPr/>
        <p:txBody>
          <a:bodyPr/>
          <a:lstStyle/>
          <a:p>
            <a:r>
              <a:rPr lang="it-IT"/>
              <a:t>A.Q. 24 - 25</a:t>
            </a:r>
            <a:endParaRPr lang="it-IT" dirty="0"/>
          </a:p>
        </p:txBody>
      </p:sp>
      <p:sp>
        <p:nvSpPr>
          <p:cNvPr id="7" name="Segnaposto numero diapositiva 6"/>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370717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3600450"/>
            <a:ext cx="5486400" cy="425054"/>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1F9C5434-CF46-4434-9629-52218A2A5BD7}" type="datetime1">
              <a:rPr lang="it-IT" smtClean="0"/>
              <a:t>23/10/2024</a:t>
            </a:fld>
            <a:endParaRPr lang="it-IT" dirty="0"/>
          </a:p>
        </p:txBody>
      </p:sp>
      <p:sp>
        <p:nvSpPr>
          <p:cNvPr id="6" name="Segnaposto piè di pagina 5"/>
          <p:cNvSpPr>
            <a:spLocks noGrp="1"/>
          </p:cNvSpPr>
          <p:nvPr>
            <p:ph type="ftr" sz="quarter" idx="11"/>
          </p:nvPr>
        </p:nvSpPr>
        <p:spPr/>
        <p:txBody>
          <a:bodyPr/>
          <a:lstStyle/>
          <a:p>
            <a:r>
              <a:rPr lang="it-IT"/>
              <a:t>A.Q. 24 - 25</a:t>
            </a:r>
            <a:endParaRPr lang="it-IT" dirty="0"/>
          </a:p>
        </p:txBody>
      </p:sp>
      <p:sp>
        <p:nvSpPr>
          <p:cNvPr id="7" name="Segnaposto numero diapositiva 6"/>
          <p:cNvSpPr>
            <a:spLocks noGrp="1"/>
          </p:cNvSpPr>
          <p:nvPr>
            <p:ph type="sldNum" sz="quarter" idx="12"/>
          </p:nvPr>
        </p:nvSpPr>
        <p:spPr/>
        <p:txBody>
          <a:body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399910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17A9A69-E3E4-400D-A735-AB5208F8F066}" type="datetime1">
              <a:rPr lang="it-IT" smtClean="0"/>
              <a:t>23/10/2024</a:t>
            </a:fld>
            <a:endParaRPr lang="it-IT" dirty="0"/>
          </a:p>
        </p:txBody>
      </p:sp>
      <p:sp>
        <p:nvSpPr>
          <p:cNvPr id="5" name="Segnaposto piè di pa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A.Q. 24 - 25</a:t>
            </a:r>
            <a:endParaRPr lang="it-IT" dirty="0"/>
          </a:p>
        </p:txBody>
      </p:sp>
      <p:sp>
        <p:nvSpPr>
          <p:cNvPr id="6" name="Segnaposto numero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B213E47-7D87-1444-9A76-101074257B51}" type="slidenum">
              <a:rPr lang="it-IT" smtClean="0"/>
              <a:pPr/>
              <a:t>‹N›</a:t>
            </a:fld>
            <a:endParaRPr lang="it-IT" dirty="0"/>
          </a:p>
        </p:txBody>
      </p:sp>
    </p:spTree>
    <p:extLst>
      <p:ext uri="{BB962C8B-B14F-4D97-AF65-F5344CB8AC3E}">
        <p14:creationId xmlns:p14="http://schemas.microsoft.com/office/powerpoint/2010/main" val="2671874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17.png"/><Relationship Id="rId5" Type="http://schemas.openxmlformats.org/officeDocument/2006/relationships/image" Target="../media/image16.svg"/><Relationship Id="rId10"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ags" Target="../tags/tag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23.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5.xml"/><Relationship Id="rId1" Type="http://schemas.openxmlformats.org/officeDocument/2006/relationships/tags" Target="../tags/tag24.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25.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26.xml"/><Relationship Id="rId6" Type="http://schemas.openxmlformats.org/officeDocument/2006/relationships/image" Target="../media/image35.emf"/><Relationship Id="rId5" Type="http://schemas.openxmlformats.org/officeDocument/2006/relationships/image" Target="../media/image1.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5.xml"/><Relationship Id="rId1" Type="http://schemas.openxmlformats.org/officeDocument/2006/relationships/tags" Target="../tags/tag27.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tags" Target="../tags/tag2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29.xml"/><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hyperlink" Target="https://www.confindustria.it/home/chi-siamo/sistema-confindustria"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6.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6.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1.png"/><Relationship Id="rId5" Type="http://schemas.openxmlformats.org/officeDocument/2006/relationships/image" Target="../media/image59.jp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9.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1.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xml"/><Relationship Id="rId1" Type="http://schemas.openxmlformats.org/officeDocument/2006/relationships/tags" Target="../tags/tag42.xml"/><Relationship Id="rId5" Type="http://schemas.openxmlformats.org/officeDocument/2006/relationships/image" Target="../media/image63.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4.xml"/><Relationship Id="rId5" Type="http://schemas.openxmlformats.org/officeDocument/2006/relationships/image" Target="../media/image69.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9.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5.emf"/><Relationship Id="rId5" Type="http://schemas.openxmlformats.org/officeDocument/2006/relationships/oleObject" Target="file:///\\miaclf01\Politica%20Commerciale\QUOTIDIANO%20E%20ALTRI%20PRODOTTI%20P&amp;D\CONVENZIONI%20E%20PARTNERSHIP\CONFINDUSTRIA\CONFINDUSTRIA_PROMO%202024_20240227.xlsx!Foglio1!R24C3:R37C11"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 y="0"/>
            <a:ext cx="9144001" cy="4546001"/>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2" name="CasellaDiTesto 1"/>
          <p:cNvSpPr txBox="1"/>
          <p:nvPr/>
        </p:nvSpPr>
        <p:spPr>
          <a:xfrm>
            <a:off x="682393" y="1088572"/>
            <a:ext cx="7919740" cy="1853682"/>
          </a:xfrm>
          <a:prstGeom prst="rect">
            <a:avLst/>
          </a:prstGeom>
          <a:noFill/>
        </p:spPr>
        <p:txBody>
          <a:bodyPr wrap="square" tIns="0" bIns="0" rtlCol="0" anchor="t" anchorCtr="0">
            <a:noAutofit/>
          </a:bodyPr>
          <a:lstStyle/>
          <a:p>
            <a:pPr>
              <a:lnSpc>
                <a:spcPct val="70000"/>
              </a:lnSpc>
              <a:spcBef>
                <a:spcPts val="610"/>
              </a:spcBef>
            </a:pPr>
            <a:r>
              <a:rPr lang="it-IT" sz="5400" b="1" dirty="0">
                <a:solidFill>
                  <a:schemeClr val="bg1"/>
                </a:solidFill>
                <a:latin typeface="Trebuchet MS" panose="020B0603020202020204" pitchFamily="34" charset="0"/>
              </a:rPr>
              <a:t>ACCORDO </a:t>
            </a:r>
          </a:p>
          <a:p>
            <a:pPr>
              <a:lnSpc>
                <a:spcPct val="70000"/>
              </a:lnSpc>
              <a:spcBef>
                <a:spcPts val="610"/>
              </a:spcBef>
            </a:pPr>
            <a:r>
              <a:rPr lang="it-IT" sz="5400" b="1" dirty="0">
                <a:solidFill>
                  <a:schemeClr val="bg1"/>
                </a:solidFill>
                <a:latin typeface="Trebuchet MS" panose="020B0603020202020204" pitchFamily="34" charset="0"/>
              </a:rPr>
              <a:t>GRUPPO 24 ORE SISTEMA CONFINDUSTRIA</a:t>
            </a:r>
            <a:endParaRPr lang="it-IT" sz="2800" b="1" dirty="0">
              <a:solidFill>
                <a:schemeClr val="bg1"/>
              </a:solidFill>
              <a:latin typeface="Trebuchet MS" panose="020B0603020202020204" pitchFamily="34" charset="0"/>
            </a:endParaRPr>
          </a:p>
        </p:txBody>
      </p:sp>
      <p:sp>
        <p:nvSpPr>
          <p:cNvPr id="6" name="CasellaDiTesto 5"/>
          <p:cNvSpPr txBox="1"/>
          <p:nvPr/>
        </p:nvSpPr>
        <p:spPr>
          <a:xfrm>
            <a:off x="765764" y="3641695"/>
            <a:ext cx="3557420" cy="443198"/>
          </a:xfrm>
          <a:prstGeom prst="rect">
            <a:avLst/>
          </a:prstGeom>
          <a:noFill/>
        </p:spPr>
        <p:txBody>
          <a:bodyPr wrap="square" lIns="0" tIns="0" rIns="0" bIns="0" rtlCol="0">
            <a:spAutoFit/>
          </a:bodyPr>
          <a:lstStyle/>
          <a:p>
            <a:pPr>
              <a:lnSpc>
                <a:spcPct val="80000"/>
              </a:lnSpc>
            </a:pPr>
            <a:r>
              <a:rPr lang="it-IT" sz="3600" b="1" i="1" spc="70" dirty="0">
                <a:solidFill>
                  <a:srgbClr val="FFFFFF"/>
                </a:solidFill>
                <a:latin typeface="Times New Roman"/>
                <a:cs typeface="Times New Roman"/>
              </a:rPr>
              <a:t>2024 - 2025</a:t>
            </a:r>
          </a:p>
        </p:txBody>
      </p:sp>
      <p:cxnSp>
        <p:nvCxnSpPr>
          <p:cNvPr id="7" name="Connettore 1 6"/>
          <p:cNvCxnSpPr/>
          <p:nvPr/>
        </p:nvCxnSpPr>
        <p:spPr>
          <a:xfrm>
            <a:off x="765764" y="3461931"/>
            <a:ext cx="1172819" cy="0"/>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Immagine 10"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125" y="4550603"/>
            <a:ext cx="1220183" cy="536304"/>
          </a:xfrm>
          <a:prstGeom prst="rect">
            <a:avLst/>
          </a:prstGeom>
        </p:spPr>
      </p:pic>
      <p:sp>
        <p:nvSpPr>
          <p:cNvPr id="10" name="AutoShape 4" descr="Risultati immagini per logo confindustria negativo"/>
          <p:cNvSpPr>
            <a:spLocks noChangeAspect="1" noChangeArrowheads="1"/>
          </p:cNvSpPr>
          <p:nvPr/>
        </p:nvSpPr>
        <p:spPr bwMode="auto">
          <a:xfrm>
            <a:off x="155575" y="-952500"/>
            <a:ext cx="3771900" cy="199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Segnaposto numero diapositiva 3">
            <a:extLst>
              <a:ext uri="{FF2B5EF4-FFF2-40B4-BE49-F238E27FC236}">
                <a16:creationId xmlns:a16="http://schemas.microsoft.com/office/drawing/2014/main" id="{2D74F107-4316-74B2-A4AD-38DEE6634C28}"/>
              </a:ext>
            </a:extLst>
          </p:cNvPr>
          <p:cNvSpPr>
            <a:spLocks noGrp="1"/>
          </p:cNvSpPr>
          <p:nvPr>
            <p:ph type="sldNum" sz="quarter" idx="12"/>
          </p:nvPr>
        </p:nvSpPr>
        <p:spPr/>
        <p:txBody>
          <a:bodyPr/>
          <a:lstStyle/>
          <a:p>
            <a:fld id="{9B213E47-7D87-1444-9A76-101074257B51}" type="slidenum">
              <a:rPr lang="it-IT" smtClean="0"/>
              <a:pPr/>
              <a:t>1</a:t>
            </a:fld>
            <a:endParaRPr lang="it-IT" dirty="0"/>
          </a:p>
        </p:txBody>
      </p:sp>
    </p:spTree>
    <p:custDataLst>
      <p:tags r:id="rId1"/>
    </p:custDataLst>
    <p:extLst>
      <p:ext uri="{BB962C8B-B14F-4D97-AF65-F5344CB8AC3E}">
        <p14:creationId xmlns:p14="http://schemas.microsoft.com/office/powerpoint/2010/main" val="104711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35B8FA1-5249-4AE1-A468-D4C333951EE0}"/>
              </a:ext>
            </a:extLst>
          </p:cNvPr>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5" name="Immagine 4" descr="LOGO 24 ORE.png">
            <a:extLst>
              <a:ext uri="{FF2B5EF4-FFF2-40B4-BE49-F238E27FC236}">
                <a16:creationId xmlns:a16="http://schemas.microsoft.com/office/drawing/2014/main" id="{807DCF69-1EDA-4B3D-9887-DED3AC09C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6" name="CasellaDiTesto 5">
            <a:extLst>
              <a:ext uri="{FF2B5EF4-FFF2-40B4-BE49-F238E27FC236}">
                <a16:creationId xmlns:a16="http://schemas.microsoft.com/office/drawing/2014/main" id="{FE1EAB98-B072-4CFB-B96E-6DD243EB11FC}"/>
              </a:ext>
            </a:extLst>
          </p:cNvPr>
          <p:cNvSpPr txBox="1"/>
          <p:nvPr/>
        </p:nvSpPr>
        <p:spPr>
          <a:xfrm>
            <a:off x="406400" y="868143"/>
            <a:ext cx="8187970" cy="738664"/>
          </a:xfrm>
          <a:prstGeom prst="rect">
            <a:avLst/>
          </a:prstGeom>
          <a:noFill/>
        </p:spPr>
        <p:txBody>
          <a:bodyPr wrap="square" rtlCol="0">
            <a:spAutoFit/>
          </a:bodyPr>
          <a:lstStyle/>
          <a:p>
            <a:r>
              <a:rPr lang="it-IT" sz="1400" dirty="0"/>
              <a:t>Infine Radiocor, nella sua specificità di Media Content Factory,  può supportare Confindustria e le proprie associazioni nelle Assemblee, Conferenze, Eventi e manifestazioni pubbliche con una serie di servizi editoriali integrativi</a:t>
            </a:r>
          </a:p>
        </p:txBody>
      </p:sp>
      <p:sp>
        <p:nvSpPr>
          <p:cNvPr id="2" name="Ovale 1">
            <a:extLst>
              <a:ext uri="{FF2B5EF4-FFF2-40B4-BE49-F238E27FC236}">
                <a16:creationId xmlns:a16="http://schemas.microsoft.com/office/drawing/2014/main" id="{21EA4C5C-2E65-2B08-5F52-61AAD9DCA0BE}"/>
              </a:ext>
            </a:extLst>
          </p:cNvPr>
          <p:cNvSpPr/>
          <p:nvPr/>
        </p:nvSpPr>
        <p:spPr>
          <a:xfrm>
            <a:off x="8482297" y="3390501"/>
            <a:ext cx="568122"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7" name="CasellaDiTesto 6">
            <a:extLst>
              <a:ext uri="{FF2B5EF4-FFF2-40B4-BE49-F238E27FC236}">
                <a16:creationId xmlns:a16="http://schemas.microsoft.com/office/drawing/2014/main" id="{98E72553-D3B0-29F7-F61C-77033E2231AF}"/>
              </a:ext>
            </a:extLst>
          </p:cNvPr>
          <p:cNvSpPr txBox="1"/>
          <p:nvPr/>
        </p:nvSpPr>
        <p:spPr>
          <a:xfrm>
            <a:off x="8542215" y="3427485"/>
            <a:ext cx="448286" cy="230832"/>
          </a:xfrm>
          <a:prstGeom prst="rect">
            <a:avLst/>
          </a:prstGeom>
          <a:noFill/>
        </p:spPr>
        <p:txBody>
          <a:bodyPr wrap="square" rtlCol="0">
            <a:spAutoFit/>
          </a:bodyPr>
          <a:lstStyle/>
          <a:p>
            <a:r>
              <a:rPr lang="it-IT" sz="900" b="1" dirty="0">
                <a:solidFill>
                  <a:schemeClr val="bg1"/>
                </a:solidFill>
              </a:rPr>
              <a:t>NEW</a:t>
            </a:r>
          </a:p>
        </p:txBody>
      </p:sp>
      <p:pic>
        <p:nvPicPr>
          <p:cNvPr id="9" name="Immagine 8">
            <a:extLst>
              <a:ext uri="{FF2B5EF4-FFF2-40B4-BE49-F238E27FC236}">
                <a16:creationId xmlns:a16="http://schemas.microsoft.com/office/drawing/2014/main" id="{0F543118-5A5B-083B-7E4E-37725D0FA86B}"/>
              </a:ext>
            </a:extLst>
          </p:cNvPr>
          <p:cNvPicPr>
            <a:picLocks noChangeAspect="1"/>
          </p:cNvPicPr>
          <p:nvPr/>
        </p:nvPicPr>
        <p:blipFill>
          <a:blip r:embed="rId4"/>
          <a:stretch>
            <a:fillRect/>
          </a:stretch>
        </p:blipFill>
        <p:spPr>
          <a:xfrm>
            <a:off x="582385" y="1814218"/>
            <a:ext cx="7839994" cy="2504648"/>
          </a:xfrm>
          <a:prstGeom prst="rect">
            <a:avLst/>
          </a:prstGeom>
        </p:spPr>
      </p:pic>
      <p:sp>
        <p:nvSpPr>
          <p:cNvPr id="11" name="Segnaposto numero diapositiva 10">
            <a:extLst>
              <a:ext uri="{FF2B5EF4-FFF2-40B4-BE49-F238E27FC236}">
                <a16:creationId xmlns:a16="http://schemas.microsoft.com/office/drawing/2014/main" id="{F1D81E53-0D3B-78BB-4D68-A30EC251371A}"/>
              </a:ext>
            </a:extLst>
          </p:cNvPr>
          <p:cNvSpPr>
            <a:spLocks noGrp="1"/>
          </p:cNvSpPr>
          <p:nvPr>
            <p:ph type="sldNum" sz="quarter" idx="12"/>
          </p:nvPr>
        </p:nvSpPr>
        <p:spPr/>
        <p:txBody>
          <a:bodyPr/>
          <a:lstStyle/>
          <a:p>
            <a:fld id="{9B213E47-7D87-1444-9A76-101074257B51}" type="slidenum">
              <a:rPr lang="it-IT" smtClean="0"/>
              <a:pPr/>
              <a:t>10</a:t>
            </a:fld>
            <a:endParaRPr lang="it-IT" dirty="0"/>
          </a:p>
        </p:txBody>
      </p:sp>
    </p:spTree>
    <p:custDataLst>
      <p:tags r:id="rId1"/>
    </p:custDataLst>
    <p:extLst>
      <p:ext uri="{BB962C8B-B14F-4D97-AF65-F5344CB8AC3E}">
        <p14:creationId xmlns:p14="http://schemas.microsoft.com/office/powerpoint/2010/main" val="1254078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1 13"/>
          <p:cNvCxnSpPr/>
          <p:nvPr/>
        </p:nvCxnSpPr>
        <p:spPr>
          <a:xfrm>
            <a:off x="8382176" y="301071"/>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CasellaDiTesto 14"/>
          <p:cNvSpPr txBox="1"/>
          <p:nvPr/>
        </p:nvSpPr>
        <p:spPr>
          <a:xfrm>
            <a:off x="8603379" y="272305"/>
            <a:ext cx="309196" cy="215436"/>
          </a:xfrm>
          <a:prstGeom prst="rect">
            <a:avLst/>
          </a:prstGeom>
          <a:noFill/>
        </p:spPr>
        <p:txBody>
          <a:bodyPr wrap="square" lIns="91430" tIns="45716" rIns="91430" bIns="45716" rtlCol="0">
            <a:spAutoFit/>
          </a:bodyPr>
          <a:lstStyle/>
          <a:p>
            <a:r>
              <a:rPr lang="it-IT" sz="800" dirty="0">
                <a:solidFill>
                  <a:schemeClr val="bg1"/>
                </a:solidFill>
                <a:latin typeface="Trebuchet MS"/>
                <a:cs typeface="Trebuchet MS"/>
              </a:rPr>
              <a:t>4</a:t>
            </a:r>
          </a:p>
        </p:txBody>
      </p:sp>
      <p:sp>
        <p:nvSpPr>
          <p:cNvPr id="18" name="CasellaDiTesto 17"/>
          <p:cNvSpPr txBox="1"/>
          <p:nvPr/>
        </p:nvSpPr>
        <p:spPr>
          <a:xfrm>
            <a:off x="-78152" y="1478557"/>
            <a:ext cx="4752546" cy="2941019"/>
          </a:xfrm>
          <a:prstGeom prst="rect">
            <a:avLst/>
          </a:prstGeom>
          <a:noFill/>
        </p:spPr>
        <p:txBody>
          <a:bodyPr wrap="square" lIns="0" tIns="0" rIns="0" bIns="0" rtlCol="0">
            <a:noAutofit/>
          </a:bodyPr>
          <a:lstStyle/>
          <a:p>
            <a:pPr marL="542925">
              <a:lnSpc>
                <a:spcPct val="150000"/>
              </a:lnSpc>
            </a:pPr>
            <a:r>
              <a:rPr lang="it-IT" sz="1100" b="1" dirty="0">
                <a:latin typeface="+mj-lt"/>
              </a:rPr>
              <a:t>Caratteristiche</a:t>
            </a:r>
          </a:p>
          <a:p>
            <a:pPr marL="542925"/>
            <a:r>
              <a:rPr lang="it-IT" sz="1100" dirty="0">
                <a:latin typeface="+mj-lt"/>
              </a:rPr>
              <a:t>I giornalisti dell’Agenzia Radiocor potranno realizzano videointerviste ai Presidenti delle associazioni territoriali di Confindustria, riprese con lo stile giornalistico caratteristico del Sole 24 ORE a Milano o Roma, presso gli studi televisivi del Gruppo, o presso la sede dell’Associazione o di un evento.</a:t>
            </a:r>
          </a:p>
          <a:p>
            <a:pPr marL="714375" indent="-171450">
              <a:lnSpc>
                <a:spcPct val="150000"/>
              </a:lnSpc>
              <a:buFont typeface="Arial" panose="020B0604020202020204" pitchFamily="34" charset="0"/>
              <a:buChar char="•"/>
            </a:pPr>
            <a:r>
              <a:rPr lang="it-IT" sz="1100" b="1" dirty="0">
                <a:latin typeface="+mj-lt"/>
              </a:rPr>
              <a:t>Durata: </a:t>
            </a:r>
            <a:r>
              <a:rPr lang="it-IT" sz="1100" dirty="0">
                <a:latin typeface="+mj-lt"/>
              </a:rPr>
              <a:t>2/3 minuti ciascuna</a:t>
            </a:r>
          </a:p>
          <a:p>
            <a:pPr marL="714375" indent="-171450">
              <a:lnSpc>
                <a:spcPct val="150000"/>
              </a:lnSpc>
              <a:spcAft>
                <a:spcPts val="600"/>
              </a:spcAft>
              <a:buFont typeface="Arial" panose="020B0604020202020204" pitchFamily="34" charset="0"/>
              <a:buChar char="•"/>
            </a:pPr>
            <a:r>
              <a:rPr lang="it-IT" sz="1100" b="1" dirty="0">
                <a:latin typeface="+mj-lt"/>
              </a:rPr>
              <a:t>Lingua: </a:t>
            </a:r>
            <a:r>
              <a:rPr lang="it-IT" sz="1100" dirty="0">
                <a:latin typeface="+mj-lt"/>
              </a:rPr>
              <a:t>Italiano</a:t>
            </a:r>
          </a:p>
          <a:p>
            <a:pPr lvl="1" algn="just" defTabSz="841375" eaLnBrk="0" hangingPunct="0">
              <a:lnSpc>
                <a:spcPct val="150000"/>
              </a:lnSpc>
            </a:pPr>
            <a:r>
              <a:rPr lang="it-IT" sz="1100" b="1" dirty="0">
                <a:latin typeface="+mj-lt"/>
                <a:ea typeface="ＭＳ Ｐゴシック" charset="0"/>
                <a:cs typeface="Georgia Bold" charset="0"/>
              </a:rPr>
              <a:t>Distribuzione</a:t>
            </a:r>
            <a:r>
              <a:rPr lang="it-IT" sz="1100" dirty="0">
                <a:latin typeface="+mj-lt"/>
                <a:ea typeface="ＭＳ Ｐゴシック" charset="0"/>
                <a:cs typeface="Georgia Bold" charset="0"/>
              </a:rPr>
              <a:t>: </a:t>
            </a:r>
          </a:p>
          <a:p>
            <a:pPr marL="628650" lvl="1" indent="-171450" algn="just" defTabSz="841375" eaLnBrk="0" hangingPunct="0">
              <a:buFont typeface="Arial" panose="020B0604020202020204" pitchFamily="34" charset="0"/>
              <a:buChar char="•"/>
            </a:pPr>
            <a:r>
              <a:rPr lang="it-IT" sz="1100" dirty="0">
                <a:latin typeface="+mj-lt"/>
                <a:ea typeface="ＭＳ Ｐゴシック" charset="0"/>
                <a:cs typeface="Georgia Bold" charset="0"/>
              </a:rPr>
              <a:t>Le singole puntate saranno inviate al Committente, via sito ftp o altre modalità, che provvederà autonomamente alla diffusione sul proprio sito, social, Intranet o sui canali video che riterrà più opportuni</a:t>
            </a:r>
          </a:p>
          <a:p>
            <a:pPr marL="628650" lvl="1" indent="-171450" algn="just" defTabSz="841375" eaLnBrk="0" hangingPunct="0">
              <a:buFont typeface="Arial" panose="020B0604020202020204" pitchFamily="34" charset="0"/>
              <a:buChar char="•"/>
            </a:pPr>
            <a:r>
              <a:rPr lang="it-IT" sz="1100" dirty="0">
                <a:latin typeface="+mj-lt"/>
              </a:rPr>
              <a:t>Le video interviste se realizzate con contenuti di valore e  notiziabili e se consone con la linea editoriale, potranno essere visualizzate nell’area nel </a:t>
            </a:r>
            <a:r>
              <a:rPr lang="it-IT" sz="1100" b="1" dirty="0">
                <a:latin typeface="+mj-lt"/>
              </a:rPr>
              <a:t>canale video Radiocor sul sito del Sole 24 ORE</a:t>
            </a:r>
            <a:r>
              <a:rPr lang="it-IT" sz="1100" dirty="0">
                <a:latin typeface="+mj-lt"/>
              </a:rPr>
              <a:t>, a insindacabile giudizio della redazione</a:t>
            </a:r>
            <a:endParaRPr lang="it-IT" sz="1100" b="1" dirty="0">
              <a:latin typeface="+mj-lt"/>
            </a:endParaRPr>
          </a:p>
          <a:p>
            <a:pPr marL="542925">
              <a:lnSpc>
                <a:spcPct val="150000"/>
              </a:lnSpc>
            </a:pPr>
            <a:endParaRPr lang="it-IT" sz="1100" dirty="0">
              <a:latin typeface="+mj-lt"/>
            </a:endParaRPr>
          </a:p>
          <a:p>
            <a:pPr marL="542925">
              <a:spcAft>
                <a:spcPts val="300"/>
              </a:spcAft>
            </a:pPr>
            <a:endParaRPr lang="it-IT" sz="1100" dirty="0">
              <a:latin typeface="+mj-lt"/>
            </a:endParaRPr>
          </a:p>
          <a:p>
            <a:pPr algn="just">
              <a:lnSpc>
                <a:spcPct val="130000"/>
              </a:lnSpc>
              <a:spcAft>
                <a:spcPts val="600"/>
              </a:spcAft>
            </a:pPr>
            <a:endParaRPr lang="it-IT" sz="1200" dirty="0">
              <a:solidFill>
                <a:prstClr val="black"/>
              </a:solidFill>
              <a:latin typeface="+mj-lt"/>
            </a:endParaRPr>
          </a:p>
          <a:p>
            <a:pPr algn="just">
              <a:lnSpc>
                <a:spcPct val="120000"/>
              </a:lnSpc>
            </a:pPr>
            <a:endParaRPr lang="it-IT" sz="1200" dirty="0">
              <a:solidFill>
                <a:prstClr val="black"/>
              </a:solidFill>
              <a:latin typeface="+mj-lt"/>
              <a:sym typeface="Wingdings" pitchFamily="2" charset="2"/>
            </a:endParaRPr>
          </a:p>
          <a:p>
            <a:pPr algn="just">
              <a:lnSpc>
                <a:spcPct val="120000"/>
              </a:lnSpc>
            </a:pPr>
            <a:endParaRPr lang="it-IT" sz="1200" b="1" dirty="0">
              <a:solidFill>
                <a:srgbClr val="000000"/>
              </a:solidFill>
              <a:latin typeface="Franklin Gothic Book" panose="020B0503020102020204" pitchFamily="34" charset="0"/>
              <a:ea typeface="ヒラギノ角ゴ Pro W3" pitchFamily="-80" charset="-128"/>
              <a:sym typeface="Wingdings" pitchFamily="2" charset="2"/>
            </a:endParaRPr>
          </a:p>
        </p:txBody>
      </p:sp>
      <p:sp>
        <p:nvSpPr>
          <p:cNvPr id="21" name="CasellaDiTesto 20"/>
          <p:cNvSpPr txBox="1"/>
          <p:nvPr/>
        </p:nvSpPr>
        <p:spPr>
          <a:xfrm>
            <a:off x="411661" y="955594"/>
            <a:ext cx="4057947" cy="387798"/>
          </a:xfrm>
          <a:prstGeom prst="rect">
            <a:avLst/>
          </a:prstGeom>
          <a:noFill/>
        </p:spPr>
        <p:txBody>
          <a:bodyPr wrap="square" lIns="0" tIns="0" rIns="0" bIns="0" rtlCol="0">
            <a:spAutoFit/>
          </a:bodyPr>
          <a:lstStyle/>
          <a:p>
            <a:pPr>
              <a:lnSpc>
                <a:spcPct val="90000"/>
              </a:lnSpc>
            </a:pPr>
            <a:r>
              <a:rPr lang="it-IT" sz="2800" b="1" dirty="0">
                <a:latin typeface="Trebuchet MS"/>
                <a:cs typeface="Trebuchet MS"/>
              </a:rPr>
              <a:t>VIDEOINTERVISTE</a:t>
            </a:r>
          </a:p>
        </p:txBody>
      </p:sp>
      <p:sp>
        <p:nvSpPr>
          <p:cNvPr id="12" name="Rettangolo 11"/>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3" name="Immagine 12"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16" name="CasellaDiTesto 15">
            <a:extLst>
              <a:ext uri="{FF2B5EF4-FFF2-40B4-BE49-F238E27FC236}">
                <a16:creationId xmlns:a16="http://schemas.microsoft.com/office/drawing/2014/main" id="{75B32C03-E5BC-4598-97CE-EE740181EDBA}"/>
              </a:ext>
            </a:extLst>
          </p:cNvPr>
          <p:cNvSpPr txBox="1"/>
          <p:nvPr/>
        </p:nvSpPr>
        <p:spPr>
          <a:xfrm>
            <a:off x="4674394" y="955594"/>
            <a:ext cx="4103385" cy="387798"/>
          </a:xfrm>
          <a:prstGeom prst="rect">
            <a:avLst/>
          </a:prstGeom>
          <a:noFill/>
        </p:spPr>
        <p:txBody>
          <a:bodyPr wrap="square" lIns="0" tIns="0" rIns="0" bIns="0" rtlCol="0">
            <a:spAutoFit/>
          </a:bodyPr>
          <a:lstStyle/>
          <a:p>
            <a:pPr>
              <a:lnSpc>
                <a:spcPct val="90000"/>
              </a:lnSpc>
            </a:pPr>
            <a:r>
              <a:rPr lang="it-IT" sz="2800" b="1" dirty="0">
                <a:latin typeface="Trebuchet MS"/>
                <a:cs typeface="Trebuchet MS"/>
              </a:rPr>
              <a:t>SUPPORTO EVENTI</a:t>
            </a:r>
            <a:endParaRPr lang="it-IT" sz="2800" b="1" dirty="0">
              <a:solidFill>
                <a:srgbClr val="FF0000"/>
              </a:solidFill>
              <a:latin typeface="Trebuchet MS"/>
              <a:cs typeface="Trebuchet MS"/>
            </a:endParaRPr>
          </a:p>
        </p:txBody>
      </p:sp>
      <p:sp>
        <p:nvSpPr>
          <p:cNvPr id="17" name="Text Box 3">
            <a:extLst>
              <a:ext uri="{FF2B5EF4-FFF2-40B4-BE49-F238E27FC236}">
                <a16:creationId xmlns:a16="http://schemas.microsoft.com/office/drawing/2014/main" id="{31CC610F-BAD6-441A-949C-9746DE581BB8}"/>
              </a:ext>
            </a:extLst>
          </p:cNvPr>
          <p:cNvSpPr txBox="1">
            <a:spLocks noChangeArrowheads="1"/>
          </p:cNvSpPr>
          <p:nvPr/>
        </p:nvSpPr>
        <p:spPr bwMode="auto">
          <a:xfrm>
            <a:off x="4785681" y="1614407"/>
            <a:ext cx="3596495" cy="2679880"/>
          </a:xfrm>
          <a:prstGeom prst="rect">
            <a:avLst/>
          </a:prstGeom>
          <a:noFill/>
          <a:ln w="9525">
            <a:noFill/>
            <a:miter lim="800000"/>
            <a:headEnd type="none" w="sm" len="sm"/>
            <a:tailEnd type="none" w="sm" len="sm"/>
          </a:ln>
          <a:effectLst/>
        </p:spPr>
        <p:txBody>
          <a:bodyPr wrap="square" lIns="63162" tIns="31581" rIns="63162" bIns="31581">
            <a:spAutoFit/>
          </a:bodyPr>
          <a:lstStyle/>
          <a:p>
            <a:pPr algn="just" defTabSz="841375">
              <a:spcAft>
                <a:spcPts val="600"/>
              </a:spcAft>
              <a:buSzPct val="90000"/>
            </a:pPr>
            <a:r>
              <a:rPr lang="it-IT" sz="1100" dirty="0">
                <a:latin typeface="+mj-lt"/>
              </a:rPr>
              <a:t>Per gli eventi delle Associazioni Territoriali, l’Agenzia Il Sole 24 Radiocor potrà realizzare le seguenti azioni editoriali*:</a:t>
            </a:r>
          </a:p>
          <a:p>
            <a:pPr algn="just" defTabSz="841375">
              <a:buSzPct val="90000"/>
            </a:pPr>
            <a:r>
              <a:rPr lang="it-IT" sz="1100" b="1" dirty="0">
                <a:solidFill>
                  <a:schemeClr val="bg1">
                    <a:lumMod val="50000"/>
                  </a:schemeClr>
                </a:solidFill>
                <a:latin typeface="+mj-lt"/>
              </a:rPr>
              <a:t>AZIONI GIORNALISTICHE ED EDITORIALI</a:t>
            </a:r>
          </a:p>
          <a:p>
            <a:pPr algn="just" defTabSz="841375">
              <a:buSzPct val="90000"/>
            </a:pPr>
            <a:endParaRPr lang="it-IT" sz="1100" b="1" dirty="0">
              <a:solidFill>
                <a:schemeClr val="bg1">
                  <a:lumMod val="50000"/>
                </a:schemeClr>
              </a:solidFill>
              <a:latin typeface="+mj-lt"/>
            </a:endParaRPr>
          </a:p>
          <a:p>
            <a:pPr marL="171450" indent="-171450" algn="just" defTabSz="841375">
              <a:buClr>
                <a:srgbClr val="FFC000"/>
              </a:buClr>
              <a:buSzPct val="90000"/>
              <a:buFont typeface="Wingdings" panose="05000000000000000000" pitchFamily="2" charset="2"/>
              <a:buChar char="§"/>
            </a:pPr>
            <a:r>
              <a:rPr lang="it-IT" sz="1100" b="1" dirty="0">
                <a:latin typeface="+mj-lt"/>
              </a:rPr>
              <a:t>Newsletter in pdf sul tema e con il programma dell’evento</a:t>
            </a:r>
            <a:r>
              <a:rPr lang="it-IT" sz="1100" dirty="0">
                <a:latin typeface="+mj-lt"/>
              </a:rPr>
              <a:t> di 4 pagine, dimensioni A4, stampato in </a:t>
            </a:r>
            <a:r>
              <a:rPr lang="it-IT" sz="1100" b="1" dirty="0">
                <a:latin typeface="+mj-lt"/>
              </a:rPr>
              <a:t>300 copie </a:t>
            </a:r>
            <a:r>
              <a:rPr lang="it-IT" sz="1100" dirty="0">
                <a:latin typeface="+mj-lt"/>
              </a:rPr>
              <a:t>per la distribuzione presso l’evento e per uso del Committente. La Newsletter avrà contenuti giornalistici e non pubblicitari. Al Committente sarà altresì inviato il file .pdf della Newsletter in modo che la possa pubblicare sul proprio sito in versione stampabile, o inviarla a proprie liste e-mail o stamparne ulteriore copie.</a:t>
            </a:r>
          </a:p>
          <a:p>
            <a:pPr marL="171450" indent="-171450" algn="just" defTabSz="841375">
              <a:spcAft>
                <a:spcPts val="600"/>
              </a:spcAft>
              <a:buClr>
                <a:srgbClr val="FFC000"/>
              </a:buClr>
              <a:buSzPct val="90000"/>
              <a:buFont typeface="Arial" panose="020B0604020202020204" pitchFamily="34" charset="0"/>
              <a:buChar char="•"/>
            </a:pPr>
            <a:r>
              <a:rPr lang="it-IT" sz="1100" dirty="0">
                <a:latin typeface="+mj-lt"/>
              </a:rPr>
              <a:t>Copertura giornalistica con </a:t>
            </a:r>
            <a:r>
              <a:rPr lang="it-IT" sz="1100" b="1" dirty="0">
                <a:latin typeface="+mj-lt"/>
              </a:rPr>
              <a:t>Lanci di Agenzia </a:t>
            </a:r>
            <a:r>
              <a:rPr lang="it-IT" sz="1100" dirty="0">
                <a:latin typeface="+mj-lt"/>
              </a:rPr>
              <a:t>a supporto dell’evento, che saranno diffusi nel circuito dei Notiziari Radiocor a insindacabile giudizio della redazione</a:t>
            </a:r>
          </a:p>
        </p:txBody>
      </p:sp>
      <p:sp>
        <p:nvSpPr>
          <p:cNvPr id="5" name="Segnaposto numero diapositiva 4">
            <a:extLst>
              <a:ext uri="{FF2B5EF4-FFF2-40B4-BE49-F238E27FC236}">
                <a16:creationId xmlns:a16="http://schemas.microsoft.com/office/drawing/2014/main" id="{7C4EA48F-1548-A569-5556-D0BA301C4177}"/>
              </a:ext>
            </a:extLst>
          </p:cNvPr>
          <p:cNvSpPr>
            <a:spLocks noGrp="1"/>
          </p:cNvSpPr>
          <p:nvPr>
            <p:ph type="sldNum" sz="quarter" idx="12"/>
          </p:nvPr>
        </p:nvSpPr>
        <p:spPr/>
        <p:txBody>
          <a:bodyPr/>
          <a:lstStyle/>
          <a:p>
            <a:fld id="{9B213E47-7D87-1444-9A76-101074257B51}" type="slidenum">
              <a:rPr lang="it-IT" smtClean="0"/>
              <a:pPr/>
              <a:t>11</a:t>
            </a:fld>
            <a:endParaRPr lang="it-IT" dirty="0"/>
          </a:p>
        </p:txBody>
      </p:sp>
    </p:spTree>
    <p:custDataLst>
      <p:tags r:id="rId1"/>
    </p:custDataLst>
    <p:extLst>
      <p:ext uri="{BB962C8B-B14F-4D97-AF65-F5344CB8AC3E}">
        <p14:creationId xmlns:p14="http://schemas.microsoft.com/office/powerpoint/2010/main" val="282296108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2A4DEDDE-59F7-618A-F8BC-4FED63B9C883}"/>
              </a:ext>
            </a:extLst>
          </p:cNvPr>
          <p:cNvSpPr/>
          <p:nvPr/>
        </p:nvSpPr>
        <p:spPr>
          <a:xfrm>
            <a:off x="4717944" y="1595292"/>
            <a:ext cx="3968856" cy="370742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100" b="0" i="0" u="none" strike="noStrike" kern="1200" cap="none" spc="0" normalizeH="0" baseline="0" noProof="0" dirty="0">
                <a:ln>
                  <a:noFill/>
                </a:ln>
                <a:solidFill>
                  <a:srgbClr val="4472C4">
                    <a:lumMod val="75000"/>
                  </a:srgbClr>
                </a:solidFill>
                <a:effectLst/>
                <a:uLnTx/>
                <a:uFillTx/>
                <a:latin typeface="+mj-lt"/>
                <a:ea typeface="+mn-ea"/>
                <a:cs typeface="+mn-cs"/>
              </a:rPr>
              <a:t>DIFFUSIONE NAZIONALE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In Italia il Notiziario Radiocor è diffuso</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Istituzioni italiane ed europee</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 ad esempio, Banca d’Italia, Banca centrale Europea, Presidenza della Repubblica, Senato della Repubblica, Camera dei Deputati, Presidenza del Consiglio dei Ministri, Ministeri, SACE, Borsa Italiana, INPS, Regioni Emilia Romagna, Puglia, Toscana e Veneto.</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Media: </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RAI Radiotelevisione Italiana, RCS, Gedi Gruppo Editoriale, Gruppo Caltagirone, Il Messaggero, </a:t>
            </a:r>
            <a:r>
              <a:rPr kumimoji="0" lang="it-IT" sz="1100" b="0" i="0" u="none" strike="noStrike" kern="1200" cap="none" spc="0" normalizeH="0" baseline="0" noProof="0" dirty="0" err="1">
                <a:ln>
                  <a:noFill/>
                </a:ln>
                <a:solidFill>
                  <a:prstClr val="black">
                    <a:lumMod val="65000"/>
                    <a:lumOff val="35000"/>
                  </a:prstClr>
                </a:solidFill>
                <a:effectLst/>
                <a:uLnTx/>
                <a:uFillTx/>
                <a:latin typeface="+mj-lt"/>
                <a:ea typeface="+mn-ea"/>
                <a:cs typeface="+mn-cs"/>
              </a:rPr>
              <a:t>Edisud</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 Editoriale Bresciana, Il Foglio, Il Gazzettino, Il Mattino, Poligrafici editoriale</a:t>
            </a:r>
            <a:endPar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Gruppi bancari presenti in Italia</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 ad esempio: Unicredit, Intesa San Paolo, Monte dei Paschi di Siena, Mediobanca, Mediolanum, Deutsche Bank, BNP- Paribas, Credit Agricole.</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Società di media relations</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 ad esempio: </a:t>
            </a:r>
            <a:r>
              <a:rPr kumimoji="0" lang="en-US"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Ad Hoc Communication, Brunswick, </a:t>
            </a:r>
            <a:r>
              <a:rPr kumimoji="0" lang="en-US" sz="1100" b="0" i="0" u="none" strike="noStrike" kern="1200" cap="none" spc="0" normalizeH="0" baseline="0" noProof="0" dirty="0" err="1">
                <a:ln>
                  <a:noFill/>
                </a:ln>
                <a:solidFill>
                  <a:prstClr val="black">
                    <a:lumMod val="65000"/>
                    <a:lumOff val="35000"/>
                  </a:prstClr>
                </a:solidFill>
                <a:effectLst/>
                <a:uLnTx/>
                <a:uFillTx/>
                <a:latin typeface="+mj-lt"/>
                <a:ea typeface="+mn-ea"/>
                <a:cs typeface="+mn-cs"/>
              </a:rPr>
              <a:t>Icorporate</a:t>
            </a:r>
            <a:r>
              <a:rPr kumimoji="0" lang="en-US"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 Community, </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Twister, Barabino &amp;C, Image Building, Sec &amp; Partner.</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t-IT"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CasellaDiTesto 5">
            <a:extLst>
              <a:ext uri="{FF2B5EF4-FFF2-40B4-BE49-F238E27FC236}">
                <a16:creationId xmlns:a16="http://schemas.microsoft.com/office/drawing/2014/main" id="{4C6D4392-F1B5-D5BF-7B4A-69247CB623F4}"/>
              </a:ext>
            </a:extLst>
          </p:cNvPr>
          <p:cNvSpPr txBox="1"/>
          <p:nvPr/>
        </p:nvSpPr>
        <p:spPr>
          <a:xfrm>
            <a:off x="200951" y="1595292"/>
            <a:ext cx="4225106" cy="271952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472C4">
                    <a:lumMod val="75000"/>
                  </a:srgbClr>
                </a:solidFill>
                <a:effectLst/>
                <a:uLnTx/>
                <a:uFillTx/>
                <a:latin typeface="+mj-lt"/>
                <a:ea typeface="+mn-ea"/>
                <a:cs typeface="+mn-cs"/>
              </a:rPr>
              <a:t>DIFFUSIONE INTERNAZIONALE</a:t>
            </a: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it-IT" sz="1100" b="0" i="0" u="none" strike="noStrike" kern="1200" cap="none" spc="0" normalizeH="0" baseline="0" noProof="0" dirty="0">
              <a:ln>
                <a:noFill/>
              </a:ln>
              <a:solidFill>
                <a:srgbClr val="4472C4">
                  <a:lumMod val="75000"/>
                </a:srgbClr>
              </a:solidFill>
              <a:effectLst/>
              <a:uLnTx/>
              <a:uFillTx/>
              <a:latin typeface="+mj-lt"/>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Grazie agli accordi con partner internazionali i Notiziari Radiocor sono infatti diffusi su </a:t>
            </a: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oltre 300.000 terminali in 192 paesi</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  In particolare i Notiziario sono utilizzati all’estero presso: </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Dow Jones Newswire </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Dow Jones – Factiva </a:t>
            </a:r>
            <a:r>
              <a:rPr kumimoji="0" lang="en-US"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(1,2 </a:t>
            </a:r>
            <a:r>
              <a:rPr kumimoji="0" lang="en-US" sz="1100" b="0" i="0" u="none" strike="noStrike" kern="1200" cap="none" spc="0" normalizeH="0" baseline="0" noProof="0" dirty="0" err="1">
                <a:ln>
                  <a:noFill/>
                </a:ln>
                <a:solidFill>
                  <a:prstClr val="black">
                    <a:lumMod val="65000"/>
                    <a:lumOff val="35000"/>
                  </a:prstClr>
                </a:solidFill>
                <a:effectLst/>
                <a:uLnTx/>
                <a:uFillTx/>
                <a:latin typeface="+mj-lt"/>
                <a:ea typeface="+mn-ea"/>
                <a:cs typeface="+mn-cs"/>
              </a:rPr>
              <a:t>mio</a:t>
            </a:r>
            <a:r>
              <a:rPr kumimoji="0" lang="en-US"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 </a:t>
            </a:r>
            <a:r>
              <a:rPr kumimoji="0" lang="en-US" sz="1100" b="0" i="0" u="none" strike="noStrike" kern="1200" cap="none" spc="0" normalizeH="0" baseline="0" noProof="0" dirty="0" err="1">
                <a:ln>
                  <a:noFill/>
                </a:ln>
                <a:solidFill>
                  <a:prstClr val="black">
                    <a:lumMod val="65000"/>
                    <a:lumOff val="35000"/>
                  </a:prstClr>
                </a:solidFill>
                <a:effectLst/>
                <a:uLnTx/>
                <a:uFillTx/>
                <a:latin typeface="+mj-lt"/>
                <a:ea typeface="+mn-ea"/>
                <a:cs typeface="+mn-cs"/>
              </a:rPr>
              <a:t>utenti</a:t>
            </a:r>
            <a:r>
              <a:rPr kumimoji="0" lang="en-US"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a:t>
            </a:r>
            <a:endParaRPr kumimoji="0" lang="en-US" sz="1100" b="1" i="0" u="none" strike="noStrike" kern="1200" cap="none" spc="0" normalizeH="0" baseline="0" noProof="0" dirty="0">
              <a:ln>
                <a:noFill/>
              </a:ln>
              <a:solidFill>
                <a:prstClr val="black">
                  <a:lumMod val="65000"/>
                  <a:lumOff val="35000"/>
                </a:prstClr>
              </a:solidFill>
              <a:effectLst/>
              <a:uLnTx/>
              <a:uFillTx/>
              <a:latin typeface="+mj-lt"/>
              <a:ea typeface="+mn-ea"/>
              <a:cs typeface="+mn-cs"/>
            </a:endParaRP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Bloomberg LP </a:t>
            </a:r>
            <a:r>
              <a:rPr kumimoji="0" lang="it-IT" sz="1100" b="0" i="0" u="none" strike="noStrike" kern="1200" cap="none" spc="0" normalizeH="0" baseline="0" noProof="0" dirty="0">
                <a:ln>
                  <a:noFill/>
                </a:ln>
                <a:solidFill>
                  <a:prstClr val="black">
                    <a:lumMod val="65000"/>
                    <a:lumOff val="35000"/>
                  </a:prstClr>
                </a:solidFill>
                <a:effectLst/>
                <a:uLnTx/>
                <a:uFillTx/>
                <a:latin typeface="+mj-lt"/>
                <a:ea typeface="+mn-ea"/>
                <a:cs typeface="+mn-cs"/>
              </a:rPr>
              <a:t>(320.000 terminali)</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London Stock Exchange </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1100" b="1" dirty="0">
                <a:solidFill>
                  <a:prstClr val="black">
                    <a:lumMod val="65000"/>
                    <a:lumOff val="35000"/>
                  </a:prstClr>
                </a:solidFill>
                <a:latin typeface="+mj-lt"/>
              </a:rPr>
              <a:t>Euronext </a:t>
            </a:r>
            <a:r>
              <a:rPr kumimoji="0" lang="en-US" sz="1100" b="1" i="0" u="none" strike="noStrike" kern="1200" cap="none" spc="0" normalizeH="0" baseline="0" noProof="0" dirty="0" err="1">
                <a:ln>
                  <a:noFill/>
                </a:ln>
                <a:solidFill>
                  <a:prstClr val="black">
                    <a:lumMod val="65000"/>
                    <a:lumOff val="35000"/>
                  </a:prstClr>
                </a:solidFill>
                <a:effectLst/>
                <a:uLnTx/>
                <a:uFillTx/>
                <a:latin typeface="+mj-lt"/>
                <a:ea typeface="+mn-ea"/>
                <a:cs typeface="+mn-cs"/>
              </a:rPr>
              <a:t>Borsa</a:t>
            </a:r>
            <a:r>
              <a:rPr kumimoji="0" lang="en-US"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 </a:t>
            </a:r>
            <a:r>
              <a:rPr kumimoji="0" lang="en-US" sz="1100" b="1" i="0" u="none" strike="noStrike" kern="1200" cap="none" spc="0" normalizeH="0" baseline="0" noProof="0" dirty="0" err="1">
                <a:ln>
                  <a:noFill/>
                </a:ln>
                <a:solidFill>
                  <a:prstClr val="black">
                    <a:lumMod val="65000"/>
                    <a:lumOff val="35000"/>
                  </a:prstClr>
                </a:solidFill>
                <a:effectLst/>
                <a:uLnTx/>
                <a:uFillTx/>
                <a:latin typeface="+mj-lt"/>
                <a:ea typeface="+mn-ea"/>
                <a:cs typeface="+mn-cs"/>
              </a:rPr>
              <a:t>Italiana</a:t>
            </a:r>
            <a:endPar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endParaRP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4Cast</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Infront Finance</a:t>
            </a:r>
          </a:p>
          <a:p>
            <a:pPr marL="285750" marR="0" lvl="0" indent="-28575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mj-lt"/>
                <a:ea typeface="+mn-ea"/>
                <a:cs typeface="+mn-cs"/>
              </a:rPr>
              <a:t>AFP – AGENCE FRANCE PRESSE </a:t>
            </a:r>
          </a:p>
        </p:txBody>
      </p:sp>
      <p:sp>
        <p:nvSpPr>
          <p:cNvPr id="8" name="CasellaDiTesto 7">
            <a:extLst>
              <a:ext uri="{FF2B5EF4-FFF2-40B4-BE49-F238E27FC236}">
                <a16:creationId xmlns:a16="http://schemas.microsoft.com/office/drawing/2014/main" id="{EDA5D64A-2BA5-490B-E38E-58FAA7BF1699}"/>
              </a:ext>
            </a:extLst>
          </p:cNvPr>
          <p:cNvSpPr txBox="1"/>
          <p:nvPr/>
        </p:nvSpPr>
        <p:spPr>
          <a:xfrm>
            <a:off x="200950" y="893048"/>
            <a:ext cx="9585297" cy="702244"/>
          </a:xfrm>
          <a:prstGeom prst="rect">
            <a:avLst/>
          </a:prstGeom>
          <a:noFill/>
        </p:spPr>
        <p:txBody>
          <a:bodyPr wrap="square" rtlCol="0">
            <a:spAutoFit/>
          </a:body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it-IT" sz="4400" b="0" i="0" u="none" strike="noStrike" kern="1200" cap="all" spc="0" normalizeH="0" baseline="0" noProof="0" dirty="0">
                <a:ln>
                  <a:noFill/>
                </a:ln>
                <a:solidFill>
                  <a:schemeClr val="bg2">
                    <a:lumMod val="25000"/>
                  </a:schemeClr>
                </a:solidFill>
                <a:effectLst/>
                <a:uLnTx/>
                <a:uFillTx/>
                <a:latin typeface="Tw Cen MT Condensed" panose="020B0606020104020203" pitchFamily="34" charset="0"/>
                <a:ea typeface="+mn-ea"/>
                <a:cs typeface="+mn-cs"/>
              </a:rPr>
              <a:t>DIFFUSIONE DEI NOTIZIARI RADIOCOR</a:t>
            </a:r>
          </a:p>
        </p:txBody>
      </p:sp>
      <p:sp>
        <p:nvSpPr>
          <p:cNvPr id="9" name="Rettangolo 8">
            <a:extLst>
              <a:ext uri="{FF2B5EF4-FFF2-40B4-BE49-F238E27FC236}">
                <a16:creationId xmlns:a16="http://schemas.microsoft.com/office/drawing/2014/main" id="{A87F8D17-7824-57BF-52D6-75410B7A0529}"/>
              </a:ext>
            </a:extLst>
          </p:cNvPr>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0" name="Immagine 9" descr="LOGO 24 ORE.png">
            <a:extLst>
              <a:ext uri="{FF2B5EF4-FFF2-40B4-BE49-F238E27FC236}">
                <a16:creationId xmlns:a16="http://schemas.microsoft.com/office/drawing/2014/main" id="{BE866F97-11A8-81D7-7763-3E387458B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7" name="Segnaposto numero diapositiva 6">
            <a:extLst>
              <a:ext uri="{FF2B5EF4-FFF2-40B4-BE49-F238E27FC236}">
                <a16:creationId xmlns:a16="http://schemas.microsoft.com/office/drawing/2014/main" id="{48218186-9B54-5C52-3EDF-71B4158AFA21}"/>
              </a:ext>
            </a:extLst>
          </p:cNvPr>
          <p:cNvSpPr>
            <a:spLocks noGrp="1"/>
          </p:cNvSpPr>
          <p:nvPr>
            <p:ph type="sldNum" sz="quarter" idx="12"/>
          </p:nvPr>
        </p:nvSpPr>
        <p:spPr/>
        <p:txBody>
          <a:bodyPr/>
          <a:lstStyle/>
          <a:p>
            <a:fld id="{9B213E47-7D87-1444-9A76-101074257B51}" type="slidenum">
              <a:rPr lang="it-IT" smtClean="0"/>
              <a:pPr/>
              <a:t>12</a:t>
            </a:fld>
            <a:endParaRPr lang="it-IT" dirty="0"/>
          </a:p>
        </p:txBody>
      </p:sp>
    </p:spTree>
    <p:custDataLst>
      <p:tags r:id="rId1"/>
    </p:custDataLst>
    <p:extLst>
      <p:ext uri="{BB962C8B-B14F-4D97-AF65-F5344CB8AC3E}">
        <p14:creationId xmlns:p14="http://schemas.microsoft.com/office/powerpoint/2010/main" val="4257553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 y="0"/>
            <a:ext cx="9144001" cy="5143500"/>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2" name="CasellaDiTesto 1"/>
          <p:cNvSpPr txBox="1"/>
          <p:nvPr/>
        </p:nvSpPr>
        <p:spPr>
          <a:xfrm>
            <a:off x="2919513" y="1216628"/>
            <a:ext cx="5757762" cy="1162390"/>
          </a:xfrm>
          <a:prstGeom prst="rect">
            <a:avLst/>
          </a:prstGeom>
          <a:noFill/>
        </p:spPr>
        <p:txBody>
          <a:bodyPr wrap="square" tIns="0" bIns="0" rtlCol="0" anchor="t" anchorCtr="0">
            <a:noAutofit/>
          </a:bodyPr>
          <a:lstStyle/>
          <a:p>
            <a:pPr>
              <a:lnSpc>
                <a:spcPct val="80000"/>
              </a:lnSpc>
              <a:spcBef>
                <a:spcPts val="610"/>
              </a:spcBef>
            </a:pPr>
            <a:r>
              <a:rPr lang="it-IT" sz="2800" b="1" dirty="0">
                <a:solidFill>
                  <a:srgbClr val="FFFFFF"/>
                </a:solidFill>
                <a:latin typeface="Trebuchet MS"/>
                <a:cs typeface="Trebuchet MS"/>
              </a:rPr>
              <a:t>Promozione Servizi Area Professionale per la Direzione della singola Associazione</a:t>
            </a:r>
          </a:p>
          <a:p>
            <a:pPr>
              <a:lnSpc>
                <a:spcPct val="80000"/>
              </a:lnSpc>
              <a:spcBef>
                <a:spcPts val="610"/>
              </a:spcBef>
            </a:pPr>
            <a:endParaRPr lang="it-IT" sz="5400" b="1" dirty="0">
              <a:solidFill>
                <a:srgbClr val="FFFFFF"/>
              </a:solidFill>
              <a:latin typeface="Trebuchet MS"/>
              <a:cs typeface="Trebuchet MS"/>
            </a:endParaRPr>
          </a:p>
        </p:txBody>
      </p:sp>
      <p:sp>
        <p:nvSpPr>
          <p:cNvPr id="4" name="CasellaDiTesto 3"/>
          <p:cNvSpPr txBox="1"/>
          <p:nvPr/>
        </p:nvSpPr>
        <p:spPr>
          <a:xfrm>
            <a:off x="1448587" y="642887"/>
            <a:ext cx="1537601" cy="2862322"/>
          </a:xfrm>
          <a:prstGeom prst="rect">
            <a:avLst/>
          </a:prstGeom>
          <a:noFill/>
        </p:spPr>
        <p:txBody>
          <a:bodyPr wrap="none" rtlCol="0">
            <a:spAutoFit/>
          </a:bodyPr>
          <a:lstStyle/>
          <a:p>
            <a:pPr algn="r"/>
            <a:r>
              <a:rPr lang="it-IT" sz="18000" b="1" kern="0" dirty="0">
                <a:solidFill>
                  <a:schemeClr val="bg1"/>
                </a:solidFill>
                <a:latin typeface="Trebuchet MS"/>
                <a:cs typeface="Trebuchet MS"/>
              </a:rPr>
              <a:t>3</a:t>
            </a:r>
          </a:p>
        </p:txBody>
      </p:sp>
      <p:sp>
        <p:nvSpPr>
          <p:cNvPr id="5" name="Segnaposto numero diapositiva 4">
            <a:extLst>
              <a:ext uri="{FF2B5EF4-FFF2-40B4-BE49-F238E27FC236}">
                <a16:creationId xmlns:a16="http://schemas.microsoft.com/office/drawing/2014/main" id="{9F03854A-9E75-B85D-4795-58C89356467B}"/>
              </a:ext>
            </a:extLst>
          </p:cNvPr>
          <p:cNvSpPr>
            <a:spLocks noGrp="1"/>
          </p:cNvSpPr>
          <p:nvPr>
            <p:ph type="sldNum" sz="quarter" idx="12"/>
          </p:nvPr>
        </p:nvSpPr>
        <p:spPr/>
        <p:txBody>
          <a:bodyPr/>
          <a:lstStyle/>
          <a:p>
            <a:fld id="{9B213E47-7D87-1444-9A76-101074257B51}" type="slidenum">
              <a:rPr lang="it-IT" smtClean="0"/>
              <a:pPr/>
              <a:t>13</a:t>
            </a:fld>
            <a:endParaRPr lang="it-IT" dirty="0"/>
          </a:p>
        </p:txBody>
      </p:sp>
    </p:spTree>
    <p:custDataLst>
      <p:tags r:id="rId1"/>
    </p:custDataLst>
    <p:extLst>
      <p:ext uri="{BB962C8B-B14F-4D97-AF65-F5344CB8AC3E}">
        <p14:creationId xmlns:p14="http://schemas.microsoft.com/office/powerpoint/2010/main" val="61641858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D50D8D53-DF69-4C3C-B322-264F078CDEAC}"/>
              </a:ext>
            </a:extLst>
          </p:cNvPr>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6" name="Immagine 5" descr="LOGO 24 ORE.png">
            <a:extLst>
              <a:ext uri="{FF2B5EF4-FFF2-40B4-BE49-F238E27FC236}">
                <a16:creationId xmlns:a16="http://schemas.microsoft.com/office/drawing/2014/main" id="{21F36D71-E295-4636-97CD-CD2D8A973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7" name="CasellaDiTesto 6">
            <a:extLst>
              <a:ext uri="{FF2B5EF4-FFF2-40B4-BE49-F238E27FC236}">
                <a16:creationId xmlns:a16="http://schemas.microsoft.com/office/drawing/2014/main" id="{ADD01F83-2981-4C6A-B354-23C1C43B502D}"/>
              </a:ext>
            </a:extLst>
          </p:cNvPr>
          <p:cNvSpPr txBox="1"/>
          <p:nvPr/>
        </p:nvSpPr>
        <p:spPr>
          <a:xfrm>
            <a:off x="179883" y="793363"/>
            <a:ext cx="8830768" cy="738664"/>
          </a:xfrm>
          <a:prstGeom prst="rect">
            <a:avLst/>
          </a:prstGeom>
          <a:noFill/>
        </p:spPr>
        <p:txBody>
          <a:bodyPr wrap="square" rtlCol="0">
            <a:spAutoFit/>
          </a:bodyPr>
          <a:lstStyle/>
          <a:p>
            <a:pPr algn="just"/>
            <a:r>
              <a:rPr lang="it-IT" sz="1400" dirty="0"/>
              <a:t>Inoltre al fine di favorire la diffusione dei servizi delle nostre banche dati tecnico-normative o dei report di settore, a sostegno delle attività di </a:t>
            </a:r>
            <a:r>
              <a:rPr lang="it-IT" sz="1400" dirty="0" err="1"/>
              <a:t>di</a:t>
            </a:r>
            <a:r>
              <a:rPr lang="it-IT" sz="1400" dirty="0"/>
              <a:t> consulenza, si intende promuovere presso la Vostra Direzione e di quelle delle vostre Associate i seguenti servizi, sia per uso interno che per assistenza alle aziende associate</a:t>
            </a:r>
          </a:p>
        </p:txBody>
      </p:sp>
      <p:sp>
        <p:nvSpPr>
          <p:cNvPr id="3" name="CasellaDiTesto 2">
            <a:extLst>
              <a:ext uri="{FF2B5EF4-FFF2-40B4-BE49-F238E27FC236}">
                <a16:creationId xmlns:a16="http://schemas.microsoft.com/office/drawing/2014/main" id="{6BC746E9-1158-62AD-BBEF-16D304E05CD1}"/>
              </a:ext>
            </a:extLst>
          </p:cNvPr>
          <p:cNvSpPr txBox="1"/>
          <p:nvPr/>
        </p:nvSpPr>
        <p:spPr>
          <a:xfrm>
            <a:off x="8379655" y="3496058"/>
            <a:ext cx="448286" cy="230832"/>
          </a:xfrm>
          <a:prstGeom prst="rect">
            <a:avLst/>
          </a:prstGeom>
          <a:noFill/>
        </p:spPr>
        <p:txBody>
          <a:bodyPr wrap="square" rtlCol="0">
            <a:spAutoFit/>
          </a:bodyPr>
          <a:lstStyle/>
          <a:p>
            <a:r>
              <a:rPr lang="it-IT" sz="900" b="1" dirty="0">
                <a:solidFill>
                  <a:schemeClr val="bg1"/>
                </a:solidFill>
              </a:rPr>
              <a:t>NEW</a:t>
            </a:r>
          </a:p>
        </p:txBody>
      </p:sp>
      <p:sp>
        <p:nvSpPr>
          <p:cNvPr id="14" name="CasellaDiTesto 13">
            <a:extLst>
              <a:ext uri="{FF2B5EF4-FFF2-40B4-BE49-F238E27FC236}">
                <a16:creationId xmlns:a16="http://schemas.microsoft.com/office/drawing/2014/main" id="{90F39C3C-E671-D567-0337-BDDE447D877D}"/>
              </a:ext>
            </a:extLst>
          </p:cNvPr>
          <p:cNvSpPr txBox="1"/>
          <p:nvPr/>
        </p:nvSpPr>
        <p:spPr>
          <a:xfrm>
            <a:off x="8379655" y="3845353"/>
            <a:ext cx="508204" cy="230832"/>
          </a:xfrm>
          <a:prstGeom prst="rect">
            <a:avLst/>
          </a:prstGeom>
          <a:noFill/>
        </p:spPr>
        <p:txBody>
          <a:bodyPr wrap="square" rtlCol="0">
            <a:spAutoFit/>
          </a:bodyPr>
          <a:lstStyle/>
          <a:p>
            <a:r>
              <a:rPr lang="it-IT" sz="900" b="1" dirty="0">
                <a:solidFill>
                  <a:schemeClr val="bg1"/>
                </a:solidFill>
              </a:rPr>
              <a:t>NEW</a:t>
            </a:r>
          </a:p>
        </p:txBody>
      </p:sp>
      <p:sp>
        <p:nvSpPr>
          <p:cNvPr id="15" name="Ovale 14">
            <a:extLst>
              <a:ext uri="{FF2B5EF4-FFF2-40B4-BE49-F238E27FC236}">
                <a16:creationId xmlns:a16="http://schemas.microsoft.com/office/drawing/2014/main" id="{658F88C5-10A2-AD65-83BA-AC27615A2C14}"/>
              </a:ext>
            </a:extLst>
          </p:cNvPr>
          <p:cNvSpPr/>
          <p:nvPr/>
        </p:nvSpPr>
        <p:spPr>
          <a:xfrm>
            <a:off x="8319737" y="4112212"/>
            <a:ext cx="568122"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16" name="CasellaDiTesto 15">
            <a:extLst>
              <a:ext uri="{FF2B5EF4-FFF2-40B4-BE49-F238E27FC236}">
                <a16:creationId xmlns:a16="http://schemas.microsoft.com/office/drawing/2014/main" id="{EF215412-F36E-76C9-762A-E968E5F21998}"/>
              </a:ext>
            </a:extLst>
          </p:cNvPr>
          <p:cNvSpPr txBox="1"/>
          <p:nvPr/>
        </p:nvSpPr>
        <p:spPr>
          <a:xfrm>
            <a:off x="8379655" y="4149196"/>
            <a:ext cx="448286" cy="230832"/>
          </a:xfrm>
          <a:prstGeom prst="rect">
            <a:avLst/>
          </a:prstGeom>
          <a:noFill/>
        </p:spPr>
        <p:txBody>
          <a:bodyPr wrap="square" rtlCol="0">
            <a:spAutoFit/>
          </a:bodyPr>
          <a:lstStyle/>
          <a:p>
            <a:r>
              <a:rPr lang="it-IT" sz="900" b="1" dirty="0">
                <a:solidFill>
                  <a:schemeClr val="bg1"/>
                </a:solidFill>
              </a:rPr>
              <a:t>NEW</a:t>
            </a:r>
          </a:p>
        </p:txBody>
      </p:sp>
      <p:sp>
        <p:nvSpPr>
          <p:cNvPr id="17" name="Ovale 16">
            <a:extLst>
              <a:ext uri="{FF2B5EF4-FFF2-40B4-BE49-F238E27FC236}">
                <a16:creationId xmlns:a16="http://schemas.microsoft.com/office/drawing/2014/main" id="{11AB4340-FFA9-E14F-EB2A-2EF36FD016E2}"/>
              </a:ext>
            </a:extLst>
          </p:cNvPr>
          <p:cNvSpPr/>
          <p:nvPr/>
        </p:nvSpPr>
        <p:spPr>
          <a:xfrm>
            <a:off x="8319737" y="3816725"/>
            <a:ext cx="568122"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18" name="CasellaDiTesto 17">
            <a:extLst>
              <a:ext uri="{FF2B5EF4-FFF2-40B4-BE49-F238E27FC236}">
                <a16:creationId xmlns:a16="http://schemas.microsoft.com/office/drawing/2014/main" id="{7C7B1F2E-65B3-86FE-99D0-C5AFC9B75DC8}"/>
              </a:ext>
            </a:extLst>
          </p:cNvPr>
          <p:cNvSpPr txBox="1"/>
          <p:nvPr/>
        </p:nvSpPr>
        <p:spPr>
          <a:xfrm>
            <a:off x="8379655" y="3833390"/>
            <a:ext cx="448286" cy="230832"/>
          </a:xfrm>
          <a:prstGeom prst="rect">
            <a:avLst/>
          </a:prstGeom>
          <a:noFill/>
        </p:spPr>
        <p:txBody>
          <a:bodyPr wrap="square" rtlCol="0">
            <a:spAutoFit/>
          </a:bodyPr>
          <a:lstStyle/>
          <a:p>
            <a:r>
              <a:rPr lang="it-IT" sz="900" b="1" dirty="0">
                <a:solidFill>
                  <a:schemeClr val="bg1"/>
                </a:solidFill>
              </a:rPr>
              <a:t>NEW</a:t>
            </a:r>
          </a:p>
        </p:txBody>
      </p:sp>
      <p:sp>
        <p:nvSpPr>
          <p:cNvPr id="19" name="Ovale 18">
            <a:extLst>
              <a:ext uri="{FF2B5EF4-FFF2-40B4-BE49-F238E27FC236}">
                <a16:creationId xmlns:a16="http://schemas.microsoft.com/office/drawing/2014/main" id="{40FFAC02-7820-296D-BBB7-4CBA88998C12}"/>
              </a:ext>
            </a:extLst>
          </p:cNvPr>
          <p:cNvSpPr/>
          <p:nvPr/>
        </p:nvSpPr>
        <p:spPr>
          <a:xfrm>
            <a:off x="8319737" y="3522412"/>
            <a:ext cx="568122"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20" name="CasellaDiTesto 19">
            <a:extLst>
              <a:ext uri="{FF2B5EF4-FFF2-40B4-BE49-F238E27FC236}">
                <a16:creationId xmlns:a16="http://schemas.microsoft.com/office/drawing/2014/main" id="{4F34F774-916E-A282-485E-ADFD02D0D39C}"/>
              </a:ext>
            </a:extLst>
          </p:cNvPr>
          <p:cNvSpPr txBox="1"/>
          <p:nvPr/>
        </p:nvSpPr>
        <p:spPr>
          <a:xfrm>
            <a:off x="8379655" y="3539393"/>
            <a:ext cx="448286" cy="230832"/>
          </a:xfrm>
          <a:prstGeom prst="rect">
            <a:avLst/>
          </a:prstGeom>
          <a:noFill/>
        </p:spPr>
        <p:txBody>
          <a:bodyPr wrap="square" rtlCol="0">
            <a:spAutoFit/>
          </a:bodyPr>
          <a:lstStyle/>
          <a:p>
            <a:r>
              <a:rPr lang="it-IT" sz="900" b="1" dirty="0">
                <a:solidFill>
                  <a:schemeClr val="bg1"/>
                </a:solidFill>
              </a:rPr>
              <a:t>NEW</a:t>
            </a:r>
          </a:p>
        </p:txBody>
      </p:sp>
      <p:pic>
        <p:nvPicPr>
          <p:cNvPr id="4" name="Immagine 3">
            <a:extLst>
              <a:ext uri="{FF2B5EF4-FFF2-40B4-BE49-F238E27FC236}">
                <a16:creationId xmlns:a16="http://schemas.microsoft.com/office/drawing/2014/main" id="{42B5A4D6-E127-9739-04D7-438C3DABFCD5}"/>
              </a:ext>
            </a:extLst>
          </p:cNvPr>
          <p:cNvPicPr>
            <a:picLocks noChangeAspect="1"/>
          </p:cNvPicPr>
          <p:nvPr/>
        </p:nvPicPr>
        <p:blipFill>
          <a:blip r:embed="rId4"/>
          <a:stretch>
            <a:fillRect/>
          </a:stretch>
        </p:blipFill>
        <p:spPr>
          <a:xfrm>
            <a:off x="447038" y="1722811"/>
            <a:ext cx="7812781" cy="3008206"/>
          </a:xfrm>
          <a:prstGeom prst="rect">
            <a:avLst/>
          </a:prstGeom>
        </p:spPr>
      </p:pic>
      <p:sp>
        <p:nvSpPr>
          <p:cNvPr id="9" name="Segnaposto numero diapositiva 8">
            <a:extLst>
              <a:ext uri="{FF2B5EF4-FFF2-40B4-BE49-F238E27FC236}">
                <a16:creationId xmlns:a16="http://schemas.microsoft.com/office/drawing/2014/main" id="{FB102A00-8D48-9C08-927D-51C3445C125C}"/>
              </a:ext>
            </a:extLst>
          </p:cNvPr>
          <p:cNvSpPr>
            <a:spLocks noGrp="1"/>
          </p:cNvSpPr>
          <p:nvPr>
            <p:ph type="sldNum" sz="quarter" idx="12"/>
          </p:nvPr>
        </p:nvSpPr>
        <p:spPr/>
        <p:txBody>
          <a:bodyPr/>
          <a:lstStyle/>
          <a:p>
            <a:fld id="{9B213E47-7D87-1444-9A76-101074257B51}" type="slidenum">
              <a:rPr lang="it-IT" smtClean="0"/>
              <a:pPr/>
              <a:t>14</a:t>
            </a:fld>
            <a:endParaRPr lang="it-IT" dirty="0"/>
          </a:p>
        </p:txBody>
      </p:sp>
    </p:spTree>
    <p:custDataLst>
      <p:tags r:id="rId1"/>
    </p:custDataLst>
    <p:extLst>
      <p:ext uri="{BB962C8B-B14F-4D97-AF65-F5344CB8AC3E}">
        <p14:creationId xmlns:p14="http://schemas.microsoft.com/office/powerpoint/2010/main" val="1793520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1" y="0"/>
            <a:ext cx="9144001" cy="5143500"/>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2" name="CasellaDiTesto 1"/>
          <p:cNvSpPr txBox="1"/>
          <p:nvPr/>
        </p:nvSpPr>
        <p:spPr>
          <a:xfrm>
            <a:off x="1378700" y="1931003"/>
            <a:ext cx="5461702" cy="640747"/>
          </a:xfrm>
          <a:prstGeom prst="rect">
            <a:avLst/>
          </a:prstGeom>
          <a:noFill/>
        </p:spPr>
        <p:txBody>
          <a:bodyPr wrap="square" tIns="0" bIns="0" rtlCol="0" anchor="t" anchorCtr="0">
            <a:noAutofit/>
          </a:bodyPr>
          <a:lstStyle/>
          <a:p>
            <a:pPr>
              <a:lnSpc>
                <a:spcPct val="80000"/>
              </a:lnSpc>
              <a:spcBef>
                <a:spcPts val="610"/>
              </a:spcBef>
            </a:pPr>
            <a:r>
              <a:rPr lang="it-IT" sz="5400" b="1" dirty="0">
                <a:solidFill>
                  <a:srgbClr val="FFFFFF"/>
                </a:solidFill>
                <a:latin typeface="Trebuchet MS"/>
                <a:cs typeface="Trebuchet MS"/>
              </a:rPr>
              <a:t>CONDIZIONI </a:t>
            </a:r>
          </a:p>
          <a:p>
            <a:pPr>
              <a:lnSpc>
                <a:spcPct val="80000"/>
              </a:lnSpc>
              <a:spcBef>
                <a:spcPts val="610"/>
              </a:spcBef>
            </a:pPr>
            <a:r>
              <a:rPr lang="it-IT" sz="5400" b="1" dirty="0">
                <a:solidFill>
                  <a:srgbClr val="FFFFFF"/>
                </a:solidFill>
                <a:latin typeface="Trebuchet MS"/>
                <a:cs typeface="Trebuchet MS"/>
              </a:rPr>
              <a:t>GENERALI</a:t>
            </a:r>
          </a:p>
        </p:txBody>
      </p:sp>
      <p:sp>
        <p:nvSpPr>
          <p:cNvPr id="4" name="Segnaposto numero diapositiva 3">
            <a:extLst>
              <a:ext uri="{FF2B5EF4-FFF2-40B4-BE49-F238E27FC236}">
                <a16:creationId xmlns:a16="http://schemas.microsoft.com/office/drawing/2014/main" id="{443B07F0-D9E8-00BD-AD85-E83B444074ED}"/>
              </a:ext>
            </a:extLst>
          </p:cNvPr>
          <p:cNvSpPr>
            <a:spLocks noGrp="1"/>
          </p:cNvSpPr>
          <p:nvPr>
            <p:ph type="sldNum" sz="quarter" idx="12"/>
          </p:nvPr>
        </p:nvSpPr>
        <p:spPr/>
        <p:txBody>
          <a:bodyPr/>
          <a:lstStyle/>
          <a:p>
            <a:fld id="{9B213E47-7D87-1444-9A76-101074257B51}" type="slidenum">
              <a:rPr lang="it-IT" smtClean="0"/>
              <a:pPr/>
              <a:t>15</a:t>
            </a:fld>
            <a:endParaRPr lang="it-IT" dirty="0"/>
          </a:p>
        </p:txBody>
      </p:sp>
    </p:spTree>
    <p:custDataLst>
      <p:tags r:id="rId1"/>
    </p:custDataLst>
    <p:extLst>
      <p:ext uri="{BB962C8B-B14F-4D97-AF65-F5344CB8AC3E}">
        <p14:creationId xmlns:p14="http://schemas.microsoft.com/office/powerpoint/2010/main" val="253612857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00977" y="1314553"/>
            <a:ext cx="8348132" cy="3394472"/>
          </a:xfrm>
        </p:spPr>
        <p:txBody>
          <a:bodyPr>
            <a:normAutofit fontScale="25000" lnSpcReduction="20000"/>
          </a:bodyPr>
          <a:lstStyle/>
          <a:p>
            <a:pPr marL="0" indent="0">
              <a:lnSpc>
                <a:spcPct val="120000"/>
              </a:lnSpc>
              <a:spcBef>
                <a:spcPts val="0"/>
              </a:spcBef>
              <a:buNone/>
            </a:pPr>
            <a:r>
              <a:rPr lang="en-US" sz="5600" b="1" dirty="0" err="1">
                <a:latin typeface="+mj-lt"/>
              </a:rPr>
              <a:t>Validità</a:t>
            </a:r>
            <a:r>
              <a:rPr lang="en-US" sz="5600" b="1" dirty="0">
                <a:latin typeface="+mj-lt"/>
              </a:rPr>
              <a:t> </a:t>
            </a:r>
            <a:r>
              <a:rPr lang="en-US" sz="5600" b="1" dirty="0" err="1">
                <a:latin typeface="+mj-lt"/>
              </a:rPr>
              <a:t>accordo</a:t>
            </a:r>
            <a:r>
              <a:rPr lang="en-US" sz="5600" b="1" dirty="0">
                <a:latin typeface="+mj-lt"/>
              </a:rPr>
              <a:t>		</a:t>
            </a:r>
          </a:p>
          <a:p>
            <a:pPr marL="0" indent="0">
              <a:lnSpc>
                <a:spcPct val="120000"/>
              </a:lnSpc>
              <a:spcBef>
                <a:spcPts val="0"/>
              </a:spcBef>
              <a:buNone/>
            </a:pPr>
            <a:r>
              <a:rPr lang="en-US" sz="5600" dirty="0">
                <a:latin typeface="+mj-lt"/>
              </a:rPr>
              <a:t>1.11.2024 – 31.10.2025</a:t>
            </a:r>
          </a:p>
          <a:p>
            <a:pPr marL="0" indent="0">
              <a:lnSpc>
                <a:spcPct val="120000"/>
              </a:lnSpc>
              <a:spcBef>
                <a:spcPts val="0"/>
              </a:spcBef>
              <a:buNone/>
            </a:pPr>
            <a:r>
              <a:rPr lang="en-US" sz="5600" dirty="0" err="1">
                <a:latin typeface="+mj-lt"/>
              </a:rPr>
              <a:t>Estensione</a:t>
            </a:r>
            <a:r>
              <a:rPr lang="en-US" sz="5600" dirty="0">
                <a:latin typeface="+mj-lt"/>
              </a:rPr>
              <a:t> e </a:t>
            </a:r>
            <a:r>
              <a:rPr lang="en-US" sz="5600" dirty="0" err="1">
                <a:latin typeface="+mj-lt"/>
              </a:rPr>
              <a:t>proroga</a:t>
            </a:r>
            <a:r>
              <a:rPr lang="en-US" sz="5600" dirty="0">
                <a:latin typeface="+mj-lt"/>
              </a:rPr>
              <a:t> di ulteriori12 </a:t>
            </a:r>
            <a:r>
              <a:rPr lang="en-US" sz="5600" dirty="0" err="1">
                <a:latin typeface="+mj-lt"/>
              </a:rPr>
              <a:t>mesi</a:t>
            </a:r>
            <a:r>
              <a:rPr lang="en-US" sz="5600" dirty="0">
                <a:latin typeface="+mj-lt"/>
              </a:rPr>
              <a:t> </a:t>
            </a:r>
            <a:r>
              <a:rPr lang="en-US" sz="5600" dirty="0" err="1">
                <a:latin typeface="+mj-lt"/>
              </a:rPr>
              <a:t>previo</a:t>
            </a:r>
            <a:r>
              <a:rPr lang="en-US" sz="5600" dirty="0">
                <a:latin typeface="+mj-lt"/>
              </a:rPr>
              <a:t> </a:t>
            </a:r>
            <a:r>
              <a:rPr lang="en-US" sz="5600" dirty="0" err="1">
                <a:latin typeface="+mj-lt"/>
              </a:rPr>
              <a:t>accordo</a:t>
            </a:r>
            <a:r>
              <a:rPr lang="en-US" sz="5600" dirty="0">
                <a:latin typeface="+mj-lt"/>
              </a:rPr>
              <a:t> tra le parti</a:t>
            </a:r>
          </a:p>
          <a:p>
            <a:pPr marL="0" indent="0">
              <a:lnSpc>
                <a:spcPct val="120000"/>
              </a:lnSpc>
              <a:spcBef>
                <a:spcPts val="0"/>
              </a:spcBef>
              <a:buNone/>
            </a:pPr>
            <a:endParaRPr lang="it-IT" sz="5600" dirty="0">
              <a:latin typeface="+mj-lt"/>
            </a:endParaRPr>
          </a:p>
          <a:p>
            <a:pPr marL="0" indent="0">
              <a:lnSpc>
                <a:spcPct val="120000"/>
              </a:lnSpc>
              <a:spcBef>
                <a:spcPts val="0"/>
              </a:spcBef>
              <a:buNone/>
            </a:pPr>
            <a:r>
              <a:rPr lang="en-US" sz="5600" b="1" dirty="0" err="1">
                <a:latin typeface="+mj-lt"/>
              </a:rPr>
              <a:t>Estensione</a:t>
            </a:r>
            <a:endParaRPr lang="en-US" sz="5600" b="1" dirty="0">
              <a:latin typeface="+mj-lt"/>
            </a:endParaRPr>
          </a:p>
          <a:p>
            <a:pPr marL="0" indent="0">
              <a:lnSpc>
                <a:spcPct val="120000"/>
              </a:lnSpc>
              <a:spcBef>
                <a:spcPts val="0"/>
              </a:spcBef>
              <a:buNone/>
            </a:pPr>
            <a:r>
              <a:rPr lang="it-IT" sz="5600" dirty="0">
                <a:latin typeface="+mj-lt"/>
              </a:rPr>
              <a:t>Tutte le associazioni territoriali e di categoria legate al sistema CONFINDUSTRIA</a:t>
            </a:r>
          </a:p>
          <a:p>
            <a:pPr marL="0" indent="0">
              <a:lnSpc>
                <a:spcPct val="120000"/>
              </a:lnSpc>
              <a:spcBef>
                <a:spcPts val="0"/>
              </a:spcBef>
              <a:buNone/>
            </a:pPr>
            <a:endParaRPr lang="it-IT" sz="5600" dirty="0">
              <a:latin typeface="+mj-lt"/>
            </a:endParaRPr>
          </a:p>
          <a:p>
            <a:pPr marL="0" indent="0" algn="just">
              <a:lnSpc>
                <a:spcPct val="120000"/>
              </a:lnSpc>
              <a:spcBef>
                <a:spcPts val="0"/>
              </a:spcBef>
              <a:buNone/>
            </a:pPr>
            <a:r>
              <a:rPr lang="it-IT" sz="5600" b="1" dirty="0">
                <a:latin typeface="+mj-lt"/>
              </a:rPr>
              <a:t>Canoni – Costi </a:t>
            </a:r>
          </a:p>
          <a:p>
            <a:pPr marL="0" indent="0" algn="just">
              <a:lnSpc>
                <a:spcPct val="120000"/>
              </a:lnSpc>
              <a:spcBef>
                <a:spcPts val="0"/>
              </a:spcBef>
              <a:buNone/>
            </a:pPr>
            <a:r>
              <a:rPr lang="it-IT" sz="5600" dirty="0">
                <a:latin typeface="+mj-lt"/>
              </a:rPr>
              <a:t>Al netto delle imposte vigenti</a:t>
            </a:r>
          </a:p>
          <a:p>
            <a:pPr marL="0" indent="0" algn="just">
              <a:lnSpc>
                <a:spcPct val="120000"/>
              </a:lnSpc>
              <a:spcBef>
                <a:spcPts val="0"/>
              </a:spcBef>
              <a:buNone/>
            </a:pPr>
            <a:endParaRPr lang="it-IT" sz="5600" b="1" dirty="0">
              <a:latin typeface="+mj-lt"/>
            </a:endParaRPr>
          </a:p>
          <a:p>
            <a:pPr marL="0" indent="0" algn="just">
              <a:lnSpc>
                <a:spcPct val="120000"/>
              </a:lnSpc>
              <a:spcBef>
                <a:spcPts val="0"/>
              </a:spcBef>
              <a:buNone/>
            </a:pPr>
            <a:r>
              <a:rPr lang="it-IT" sz="5600" b="1" dirty="0">
                <a:latin typeface="+mj-lt"/>
              </a:rPr>
              <a:t>Fatturazione</a:t>
            </a:r>
          </a:p>
          <a:p>
            <a:pPr marL="0" indent="0" algn="just">
              <a:lnSpc>
                <a:spcPct val="120000"/>
              </a:lnSpc>
              <a:spcBef>
                <a:spcPts val="0"/>
              </a:spcBef>
              <a:buNone/>
            </a:pPr>
            <a:r>
              <a:rPr lang="it-IT" sz="5600" dirty="0">
                <a:latin typeface="+mj-lt"/>
              </a:rPr>
              <a:t>Canoni 	Annuale anticipata </a:t>
            </a:r>
          </a:p>
          <a:p>
            <a:pPr marL="0" indent="0" algn="just">
              <a:lnSpc>
                <a:spcPct val="120000"/>
              </a:lnSpc>
              <a:spcBef>
                <a:spcPts val="0"/>
              </a:spcBef>
              <a:buNone/>
            </a:pPr>
            <a:r>
              <a:rPr lang="it-IT" sz="5600" dirty="0">
                <a:latin typeface="+mj-lt"/>
              </a:rPr>
              <a:t>Costi 		ad avvenuta realizzazione o consegna servizio</a:t>
            </a:r>
          </a:p>
          <a:p>
            <a:pPr marL="0" indent="0">
              <a:lnSpc>
                <a:spcPct val="120000"/>
              </a:lnSpc>
              <a:buNone/>
            </a:pPr>
            <a:endParaRPr lang="it-IT" sz="5600" dirty="0"/>
          </a:p>
          <a:p>
            <a:pPr marL="0" indent="0">
              <a:lnSpc>
                <a:spcPct val="120000"/>
              </a:lnSpc>
              <a:buNone/>
            </a:pPr>
            <a:endParaRPr lang="it-IT" sz="5600" dirty="0"/>
          </a:p>
          <a:p>
            <a:pPr marL="0" indent="0">
              <a:buNone/>
            </a:pPr>
            <a:r>
              <a:rPr lang="en-US" sz="5600" dirty="0"/>
              <a:t> </a:t>
            </a:r>
            <a:endParaRPr lang="it-IT" sz="5600" dirty="0"/>
          </a:p>
          <a:p>
            <a:pPr marL="0" indent="0">
              <a:buNone/>
            </a:pPr>
            <a:endParaRPr lang="it-IT" sz="3700" dirty="0"/>
          </a:p>
          <a:p>
            <a:pPr marL="0" indent="0">
              <a:buNone/>
            </a:pPr>
            <a:endParaRPr lang="it-IT" sz="3700" dirty="0"/>
          </a:p>
          <a:p>
            <a:pPr marL="0" indent="0" algn="just">
              <a:buNone/>
            </a:pPr>
            <a:endParaRPr lang="it-IT" sz="2300" dirty="0"/>
          </a:p>
        </p:txBody>
      </p:sp>
      <p:sp>
        <p:nvSpPr>
          <p:cNvPr id="6" name="Rettangolo 5"/>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algn="ctr"/>
            <a:endParaRPr lang="it-IT" sz="2400">
              <a:solidFill>
                <a:srgbClr val="CC0000"/>
              </a:solidFill>
            </a:endParaRPr>
          </a:p>
        </p:txBody>
      </p:sp>
      <p:pic>
        <p:nvPicPr>
          <p:cNvPr id="8" name="Immagine 7"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9" name="CasellaDiTesto 8"/>
          <p:cNvSpPr txBox="1"/>
          <p:nvPr/>
        </p:nvSpPr>
        <p:spPr>
          <a:xfrm>
            <a:off x="572693" y="766482"/>
            <a:ext cx="6934714" cy="497588"/>
          </a:xfrm>
          <a:prstGeom prst="rect">
            <a:avLst/>
          </a:prstGeom>
          <a:noFill/>
        </p:spPr>
        <p:txBody>
          <a:bodyPr wrap="square" tIns="0" bIns="0" rtlCol="0" anchor="t" anchorCtr="0">
            <a:noAutofit/>
          </a:bodyPr>
          <a:lstStyle/>
          <a:p>
            <a:r>
              <a:rPr lang="it-IT" sz="2800" b="1" dirty="0">
                <a:latin typeface="Trebuchet MS"/>
                <a:cs typeface="Trebuchet MS"/>
              </a:rPr>
              <a:t>CONDIZIONI GENERALI</a:t>
            </a:r>
          </a:p>
        </p:txBody>
      </p:sp>
      <p:sp>
        <p:nvSpPr>
          <p:cNvPr id="5" name="Segnaposto numero diapositiva 4">
            <a:extLst>
              <a:ext uri="{FF2B5EF4-FFF2-40B4-BE49-F238E27FC236}">
                <a16:creationId xmlns:a16="http://schemas.microsoft.com/office/drawing/2014/main" id="{4D3FD1B4-B66D-1916-8CB1-4F647EA4A1F9}"/>
              </a:ext>
            </a:extLst>
          </p:cNvPr>
          <p:cNvSpPr>
            <a:spLocks noGrp="1"/>
          </p:cNvSpPr>
          <p:nvPr>
            <p:ph type="sldNum" sz="quarter" idx="12"/>
          </p:nvPr>
        </p:nvSpPr>
        <p:spPr/>
        <p:txBody>
          <a:bodyPr/>
          <a:lstStyle/>
          <a:p>
            <a:fld id="{9B213E47-7D87-1444-9A76-101074257B51}" type="slidenum">
              <a:rPr lang="it-IT" smtClean="0"/>
              <a:pPr/>
              <a:t>16</a:t>
            </a:fld>
            <a:endParaRPr lang="it-IT" dirty="0"/>
          </a:p>
        </p:txBody>
      </p:sp>
    </p:spTree>
    <p:custDataLst>
      <p:tags r:id="rId1"/>
    </p:custDataLst>
    <p:extLst>
      <p:ext uri="{BB962C8B-B14F-4D97-AF65-F5344CB8AC3E}">
        <p14:creationId xmlns:p14="http://schemas.microsoft.com/office/powerpoint/2010/main" val="4031134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 y="0"/>
            <a:ext cx="9144001" cy="5143500"/>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CC0000"/>
              </a:solidFill>
              <a:effectLst/>
              <a:uLnTx/>
              <a:uFillTx/>
              <a:latin typeface="Calibri"/>
              <a:ea typeface="+mn-ea"/>
              <a:cs typeface="+mn-cs"/>
            </a:endParaRPr>
          </a:p>
        </p:txBody>
      </p:sp>
      <p:sp>
        <p:nvSpPr>
          <p:cNvPr id="2" name="CasellaDiTesto 1"/>
          <p:cNvSpPr txBox="1"/>
          <p:nvPr/>
        </p:nvSpPr>
        <p:spPr>
          <a:xfrm>
            <a:off x="3159019" y="1186283"/>
            <a:ext cx="5877405" cy="1162390"/>
          </a:xfrm>
          <a:prstGeom prst="rect">
            <a:avLst/>
          </a:prstGeom>
          <a:noFill/>
        </p:spPr>
        <p:txBody>
          <a:bodyPr wrap="square" tIns="0" bIns="0" rtlCol="0" anchor="t" anchorCtr="0">
            <a:noAutofit/>
          </a:bodyPr>
          <a:lstStyle/>
          <a:p>
            <a:pPr marL="0" marR="0" lvl="0" indent="0" algn="l" defTabSz="457200" rtl="0" eaLnBrk="1" fontAlgn="auto" latinLnBrk="0" hangingPunct="1">
              <a:lnSpc>
                <a:spcPct val="80000"/>
              </a:lnSpc>
              <a:spcBef>
                <a:spcPts val="610"/>
              </a:spcBef>
              <a:spcAft>
                <a:spcPts val="0"/>
              </a:spcAft>
              <a:buClrTx/>
              <a:buSzTx/>
              <a:buFontTx/>
              <a:buNone/>
              <a:tabLst/>
              <a:defRPr/>
            </a:pPr>
            <a:r>
              <a:rPr kumimoji="0" lang="it-IT" sz="2800" b="1" i="0" u="none" strike="noStrike" kern="1200" cap="none" spc="0" normalizeH="0" baseline="0" noProof="0" dirty="0">
                <a:ln>
                  <a:noFill/>
                </a:ln>
                <a:solidFill>
                  <a:srgbClr val="FFFFFF"/>
                </a:solidFill>
                <a:effectLst/>
                <a:uLnTx/>
                <a:uFillTx/>
                <a:latin typeface="Trebuchet MS"/>
                <a:ea typeface="+mn-ea"/>
                <a:cs typeface="Trebuchet MS"/>
              </a:rPr>
              <a:t>Convenzione acquisto spazi pubblicitari sui media del Gruppo e opportunità dedicate ad associazioni e associati.  </a:t>
            </a:r>
          </a:p>
        </p:txBody>
      </p:sp>
      <p:sp>
        <p:nvSpPr>
          <p:cNvPr id="4" name="CasellaDiTesto 3"/>
          <p:cNvSpPr txBox="1"/>
          <p:nvPr/>
        </p:nvSpPr>
        <p:spPr>
          <a:xfrm>
            <a:off x="1510399" y="576212"/>
            <a:ext cx="1537601" cy="2862322"/>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8000" b="1" i="0" u="none" strike="noStrike" kern="0" cap="none" spc="0" normalizeH="0" baseline="0" noProof="0" dirty="0">
                <a:ln>
                  <a:noFill/>
                </a:ln>
                <a:solidFill>
                  <a:prstClr val="white"/>
                </a:solidFill>
                <a:effectLst/>
                <a:uLnTx/>
                <a:uFillTx/>
                <a:latin typeface="Trebuchet MS"/>
                <a:ea typeface="+mn-ea"/>
                <a:cs typeface="Trebuchet MS"/>
              </a:rPr>
              <a:t>4</a:t>
            </a:r>
          </a:p>
        </p:txBody>
      </p:sp>
      <p:sp>
        <p:nvSpPr>
          <p:cNvPr id="5" name="Segnaposto numero diapositiva 4">
            <a:extLst>
              <a:ext uri="{FF2B5EF4-FFF2-40B4-BE49-F238E27FC236}">
                <a16:creationId xmlns:a16="http://schemas.microsoft.com/office/drawing/2014/main" id="{41664286-8FA7-0A85-B288-AE9530E2643A}"/>
              </a:ext>
            </a:extLst>
          </p:cNvPr>
          <p:cNvSpPr>
            <a:spLocks noGrp="1"/>
          </p:cNvSpPr>
          <p:nvPr>
            <p:ph type="sldNum" sz="quarter" idx="12"/>
          </p:nvPr>
        </p:nvSpPr>
        <p:spPr/>
        <p:txBody>
          <a:bodyPr/>
          <a:lstStyle/>
          <a:p>
            <a:fld id="{9B213E47-7D87-1444-9A76-101074257B51}" type="slidenum">
              <a:rPr lang="it-IT" smtClean="0"/>
              <a:pPr/>
              <a:t>17</a:t>
            </a:fld>
            <a:endParaRPr lang="it-IT" dirty="0"/>
          </a:p>
        </p:txBody>
      </p:sp>
    </p:spTree>
    <p:custDataLst>
      <p:tags r:id="rId1"/>
    </p:custDataLst>
    <p:extLst>
      <p:ext uri="{BB962C8B-B14F-4D97-AF65-F5344CB8AC3E}">
        <p14:creationId xmlns:p14="http://schemas.microsoft.com/office/powerpoint/2010/main" val="78857441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E659F26C-8786-4E17-816C-963A4F9024E6}"/>
              </a:ext>
            </a:extLst>
          </p:cNvPr>
          <p:cNvSpPr txBox="1">
            <a:spLocks/>
          </p:cNvSpPr>
          <p:nvPr/>
        </p:nvSpPr>
        <p:spPr>
          <a:xfrm>
            <a:off x="423237" y="591199"/>
            <a:ext cx="4882680" cy="99587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it-IT" altLang="ko-KR" sz="3000" b="1"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n-cs"/>
              </a:rPr>
              <a:t>Convenzione CONFINDUSTRIA  </a:t>
            </a:r>
            <a:endParaRPr kumimoji="0" lang="ko-KR" altLang="en-US" sz="3000" b="1"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n-cs"/>
            </a:endParaRPr>
          </a:p>
        </p:txBody>
      </p:sp>
      <p:pic>
        <p:nvPicPr>
          <p:cNvPr id="13" name="Immagine 45">
            <a:extLst>
              <a:ext uri="{FF2B5EF4-FFF2-40B4-BE49-F238E27FC236}">
                <a16:creationId xmlns:a16="http://schemas.microsoft.com/office/drawing/2014/main" id="{E5C41AAC-2011-4AD0-820C-FF7D90F2A4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1" y="4767322"/>
            <a:ext cx="639128" cy="353184"/>
          </a:xfrm>
          <a:prstGeom prst="rect">
            <a:avLst/>
          </a:prstGeom>
          <a:solidFill>
            <a:schemeClr val="bg1"/>
          </a:solidFill>
          <a:ln>
            <a:noFill/>
          </a:ln>
        </p:spPr>
      </p:pic>
      <p:sp>
        <p:nvSpPr>
          <p:cNvPr id="8" name="Rettangolo 7">
            <a:extLst>
              <a:ext uri="{FF2B5EF4-FFF2-40B4-BE49-F238E27FC236}">
                <a16:creationId xmlns:a16="http://schemas.microsoft.com/office/drawing/2014/main" id="{5A8E8849-430F-49B5-AAB4-EDEF064B1F9F}"/>
              </a:ext>
            </a:extLst>
          </p:cNvPr>
          <p:cNvSpPr/>
          <p:nvPr/>
        </p:nvSpPr>
        <p:spPr>
          <a:xfrm>
            <a:off x="361765" y="935472"/>
            <a:ext cx="4438835" cy="461665"/>
          </a:xfrm>
          <a:prstGeom prst="rect">
            <a:avLst/>
          </a:prstGeom>
        </p:spPr>
        <p:txBody>
          <a:bodyPr wrap="square">
            <a:spAutoFit/>
          </a:bodyPr>
          <a:lstStyle/>
          <a:p>
            <a:pPr marL="214313" marR="0" lvl="0" indent="-214313" algn="just" defTabSz="457200" rtl="0" eaLnBrk="1" fontAlgn="auto" latinLnBrk="0" hangingPunct="1">
              <a:lnSpc>
                <a:spcPct val="100000"/>
              </a:lnSpc>
              <a:spcBef>
                <a:spcPts val="0"/>
              </a:spcBef>
              <a:spcAft>
                <a:spcPts val="0"/>
              </a:spcAft>
              <a:buClrTx/>
              <a:buSzTx/>
              <a:buFontTx/>
              <a:buChar char="-"/>
              <a:tabLst/>
              <a:defRPr/>
            </a:pP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3" name="Tabella 2">
            <a:extLst>
              <a:ext uri="{FF2B5EF4-FFF2-40B4-BE49-F238E27FC236}">
                <a16:creationId xmlns:a16="http://schemas.microsoft.com/office/drawing/2014/main" id="{9B31D6EF-FC07-4CC8-AA43-02665FE4F8A3}"/>
              </a:ext>
            </a:extLst>
          </p:cNvPr>
          <p:cNvGraphicFramePr>
            <a:graphicFrameLocks noGrp="1"/>
          </p:cNvGraphicFramePr>
          <p:nvPr>
            <p:extLst>
              <p:ext uri="{D42A27DB-BD31-4B8C-83A1-F6EECF244321}">
                <p14:modId xmlns:p14="http://schemas.microsoft.com/office/powerpoint/2010/main" val="3550845289"/>
              </p:ext>
            </p:extLst>
          </p:nvPr>
        </p:nvGraphicFramePr>
        <p:xfrm>
          <a:off x="5244445" y="935472"/>
          <a:ext cx="3345805" cy="3886347"/>
        </p:xfrm>
        <a:graphic>
          <a:graphicData uri="http://schemas.openxmlformats.org/drawingml/2006/table">
            <a:tbl>
              <a:tblPr/>
              <a:tblGrid>
                <a:gridCol w="1627689">
                  <a:extLst>
                    <a:ext uri="{9D8B030D-6E8A-4147-A177-3AD203B41FA5}">
                      <a16:colId xmlns:a16="http://schemas.microsoft.com/office/drawing/2014/main" val="3492369650"/>
                    </a:ext>
                  </a:extLst>
                </a:gridCol>
                <a:gridCol w="859058">
                  <a:extLst>
                    <a:ext uri="{9D8B030D-6E8A-4147-A177-3AD203B41FA5}">
                      <a16:colId xmlns:a16="http://schemas.microsoft.com/office/drawing/2014/main" val="2769626837"/>
                    </a:ext>
                  </a:extLst>
                </a:gridCol>
                <a:gridCol w="859058">
                  <a:extLst>
                    <a:ext uri="{9D8B030D-6E8A-4147-A177-3AD203B41FA5}">
                      <a16:colId xmlns:a16="http://schemas.microsoft.com/office/drawing/2014/main" val="2054700129"/>
                    </a:ext>
                  </a:extLst>
                </a:gridCol>
              </a:tblGrid>
              <a:tr h="322114">
                <a:tc>
                  <a:txBody>
                    <a:bodyPr/>
                    <a:lstStyle/>
                    <a:p>
                      <a:pPr algn="ctr" fontAlgn="ctr"/>
                      <a:r>
                        <a:rPr lang="it-IT" sz="600" b="1" i="0" u="none" strike="noStrike" dirty="0">
                          <a:solidFill>
                            <a:srgbClr val="FFFFFF"/>
                          </a:solidFill>
                          <a:effectLst/>
                          <a:latin typeface="Calibri" panose="020F0502020204030204" pitchFamily="34" charset="0"/>
                        </a:rPr>
                        <a:t> Testata e formato </a:t>
                      </a:r>
                    </a:p>
                  </a:txBody>
                  <a:tcPr marL="3226" marR="3226" marT="32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ctr"/>
                      <a:r>
                        <a:rPr lang="it-IT" sz="600" b="1" i="0" u="none" strike="noStrike" dirty="0">
                          <a:solidFill>
                            <a:srgbClr val="FFFFFF"/>
                          </a:solidFill>
                          <a:effectLst/>
                          <a:latin typeface="Calibri" panose="020F0502020204030204" pitchFamily="34" charset="0"/>
                        </a:rPr>
                        <a:t> NEW - </a:t>
                      </a:r>
                      <a:br>
                        <a:rPr lang="it-IT" sz="600" b="1" i="0" u="none" strike="noStrike" dirty="0">
                          <a:solidFill>
                            <a:srgbClr val="FFFFFF"/>
                          </a:solidFill>
                          <a:effectLst/>
                          <a:latin typeface="Calibri" panose="020F0502020204030204" pitchFamily="34" charset="0"/>
                        </a:rPr>
                      </a:br>
                      <a:r>
                        <a:rPr lang="it-IT" sz="600" b="1" i="0" u="none" strike="noStrike" dirty="0">
                          <a:solidFill>
                            <a:srgbClr val="FFFFFF"/>
                          </a:solidFill>
                          <a:effectLst/>
                          <a:latin typeface="Calibri" panose="020F0502020204030204" pitchFamily="34" charset="0"/>
                        </a:rPr>
                        <a:t>PREZZI MINIMI</a:t>
                      </a:r>
                      <a:br>
                        <a:rPr lang="it-IT" sz="600" b="1" i="0" u="none" strike="noStrike" dirty="0">
                          <a:solidFill>
                            <a:srgbClr val="FFFFFF"/>
                          </a:solidFill>
                          <a:effectLst/>
                          <a:latin typeface="Calibri" panose="020F0502020204030204" pitchFamily="34" charset="0"/>
                        </a:rPr>
                      </a:br>
                      <a:r>
                        <a:rPr lang="it-IT" sz="600" b="1" i="0" u="none" strike="noStrike" dirty="0">
                          <a:solidFill>
                            <a:srgbClr val="FFFFFF"/>
                          </a:solidFill>
                          <a:effectLst/>
                          <a:latin typeface="Calibri" panose="020F0502020204030204" pitchFamily="34" charset="0"/>
                        </a:rPr>
                        <a:t>costo in euro </a:t>
                      </a:r>
                    </a:p>
                  </a:txBody>
                  <a:tcPr marL="3226" marR="3226" marT="32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it-IT" sz="600" b="1" i="0" u="none" strike="noStrike" dirty="0">
                          <a:solidFill>
                            <a:srgbClr val="FFFFFF"/>
                          </a:solidFill>
                          <a:effectLst/>
                          <a:latin typeface="Calibri" panose="020F0502020204030204" pitchFamily="34" charset="0"/>
                        </a:rPr>
                        <a:t> NEW - </a:t>
                      </a:r>
                      <a:br>
                        <a:rPr lang="it-IT" sz="600" b="1" i="0" u="none" strike="noStrike" dirty="0">
                          <a:solidFill>
                            <a:srgbClr val="FFFFFF"/>
                          </a:solidFill>
                          <a:effectLst/>
                          <a:latin typeface="Calibri" panose="020F0502020204030204" pitchFamily="34" charset="0"/>
                        </a:rPr>
                      </a:br>
                      <a:r>
                        <a:rPr lang="it-IT" sz="600" b="1" i="0" u="none" strike="noStrike" dirty="0">
                          <a:solidFill>
                            <a:srgbClr val="FFFFFF"/>
                          </a:solidFill>
                          <a:effectLst/>
                          <a:latin typeface="Calibri" panose="020F0502020204030204" pitchFamily="34" charset="0"/>
                        </a:rPr>
                        <a:t>PREZZI MASSIMI</a:t>
                      </a:r>
                      <a:br>
                        <a:rPr lang="it-IT" sz="600" b="1" i="0" u="none" strike="noStrike" dirty="0">
                          <a:solidFill>
                            <a:srgbClr val="FFFFFF"/>
                          </a:solidFill>
                          <a:effectLst/>
                          <a:latin typeface="Calibri" panose="020F0502020204030204" pitchFamily="34" charset="0"/>
                        </a:rPr>
                      </a:br>
                      <a:r>
                        <a:rPr lang="it-IT" sz="600" b="1" i="0" u="none" strike="noStrike" dirty="0">
                          <a:solidFill>
                            <a:srgbClr val="FFFFFF"/>
                          </a:solidFill>
                          <a:effectLst/>
                          <a:latin typeface="Calibri" panose="020F0502020204030204" pitchFamily="34" charset="0"/>
                        </a:rPr>
                        <a:t>costo in euro </a:t>
                      </a:r>
                    </a:p>
                  </a:txBody>
                  <a:tcPr marL="3226" marR="3226" marT="32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78833462"/>
                  </a:ext>
                </a:extLst>
              </a:tr>
              <a:tr h="125883">
                <a:tc gridSpan="3">
                  <a:txBody>
                    <a:bodyPr/>
                    <a:lstStyle/>
                    <a:p>
                      <a:pPr algn="l" fontAlgn="ctr"/>
                      <a:r>
                        <a:rPr lang="it-IT" sz="600" b="1" i="0" u="none" strike="noStrike" dirty="0">
                          <a:solidFill>
                            <a:srgbClr val="000000"/>
                          </a:solidFill>
                          <a:effectLst/>
                          <a:latin typeface="Calibri" panose="020F0502020204030204" pitchFamily="34" charset="0"/>
                        </a:rPr>
                        <a:t>Il Sole 24 Ore - COMMERCIALE</a:t>
                      </a:r>
                    </a:p>
                  </a:txBody>
                  <a:tcPr marL="3226" marR="3226" marT="32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18894975"/>
                  </a:ext>
                </a:extLst>
              </a:tr>
              <a:tr h="125883">
                <a:tc>
                  <a:txBody>
                    <a:bodyPr/>
                    <a:lstStyle/>
                    <a:p>
                      <a:pPr algn="l" fontAlgn="b"/>
                      <a:r>
                        <a:rPr lang="it-IT" sz="600" b="0" i="0" u="none" strike="noStrike" dirty="0">
                          <a:solidFill>
                            <a:srgbClr val="000000"/>
                          </a:solidFill>
                          <a:effectLst/>
                          <a:latin typeface="Calibri" panose="020F0502020204030204" pitchFamily="34" charset="0"/>
                        </a:rPr>
                        <a:t>PAGINA (312x470)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dirty="0">
                          <a:solidFill>
                            <a:srgbClr val="000000"/>
                          </a:solidFill>
                          <a:effectLst/>
                          <a:latin typeface="Calibri" panose="020F0502020204030204" pitchFamily="34" charset="0"/>
                        </a:rPr>
                        <a:t>4.000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a:solidFill>
                            <a:srgbClr val="000000"/>
                          </a:solidFill>
                          <a:effectLst/>
                          <a:latin typeface="Calibri" panose="020F0502020204030204" pitchFamily="34" charset="0"/>
                        </a:rPr>
                        <a:t>20.000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28247877"/>
                  </a:ext>
                </a:extLst>
              </a:tr>
              <a:tr h="125883">
                <a:tc>
                  <a:txBody>
                    <a:bodyPr/>
                    <a:lstStyle/>
                    <a:p>
                      <a:pPr algn="l" fontAlgn="b"/>
                      <a:r>
                        <a:rPr lang="it-IT" sz="600" b="0" i="0" u="none" strike="noStrike">
                          <a:solidFill>
                            <a:srgbClr val="000000"/>
                          </a:solidFill>
                          <a:effectLst/>
                          <a:latin typeface="Calibri" panose="020F0502020204030204" pitchFamily="34" charset="0"/>
                        </a:rPr>
                        <a:t>MEZZA PAGINA (312x222)</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2.000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10.000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42265830"/>
                  </a:ext>
                </a:extLst>
              </a:tr>
              <a:tr h="125883">
                <a:tc>
                  <a:txBody>
                    <a:bodyPr/>
                    <a:lstStyle/>
                    <a:p>
                      <a:pPr algn="l" fontAlgn="b"/>
                      <a:r>
                        <a:rPr lang="it-IT" sz="600" b="0" i="0" u="none" strike="noStrike" dirty="0">
                          <a:solidFill>
                            <a:srgbClr val="000000"/>
                          </a:solidFill>
                          <a:effectLst/>
                          <a:latin typeface="Calibri" panose="020F0502020204030204" pitchFamily="34" charset="0"/>
                        </a:rPr>
                        <a:t>JUNIOR PAGE (207x289)</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2.000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10.000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47366516"/>
                  </a:ext>
                </a:extLst>
              </a:tr>
              <a:tr h="125883">
                <a:tc>
                  <a:txBody>
                    <a:bodyPr/>
                    <a:lstStyle/>
                    <a:p>
                      <a:pPr algn="l" fontAlgn="b"/>
                      <a:r>
                        <a:rPr lang="it-IT" sz="600" b="0" i="0" u="none" strike="noStrike" dirty="0">
                          <a:solidFill>
                            <a:srgbClr val="000000"/>
                          </a:solidFill>
                          <a:effectLst/>
                          <a:latin typeface="Calibri" panose="020F0502020204030204" pitchFamily="34" charset="0"/>
                        </a:rPr>
                        <a:t>PIEDE (312x109)</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1.500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5.000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56382235"/>
                  </a:ext>
                </a:extLst>
              </a:tr>
              <a:tr h="125883">
                <a:tc>
                  <a:txBody>
                    <a:bodyPr/>
                    <a:lstStyle/>
                    <a:p>
                      <a:pPr algn="l" fontAlgn="b"/>
                      <a:r>
                        <a:rPr lang="it-IT" sz="600" b="0" i="0" u="none" strike="noStrike" dirty="0">
                          <a:solidFill>
                            <a:srgbClr val="000000"/>
                          </a:solidFill>
                          <a:effectLst/>
                          <a:latin typeface="Calibri" panose="020F0502020204030204" pitchFamily="34" charset="0"/>
                        </a:rPr>
                        <a:t>QUARTO (154x222)</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1.500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5.000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79168437"/>
                  </a:ext>
                </a:extLst>
              </a:tr>
              <a:tr h="125883">
                <a:tc>
                  <a:txBody>
                    <a:bodyPr/>
                    <a:lstStyle/>
                    <a:p>
                      <a:pPr algn="l" fontAlgn="b"/>
                      <a:r>
                        <a:rPr lang="it-IT" sz="600" b="0" i="0" u="none" strike="noStrike" dirty="0">
                          <a:solidFill>
                            <a:srgbClr val="000000"/>
                          </a:solidFill>
                          <a:effectLst/>
                          <a:latin typeface="Calibri" panose="020F0502020204030204" pitchFamily="34" charset="0"/>
                        </a:rPr>
                        <a:t>DORSO - PAGINA</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2.500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7.000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55209300"/>
                  </a:ext>
                </a:extLst>
              </a:tr>
              <a:tr h="125883">
                <a:tc>
                  <a:txBody>
                    <a:bodyPr/>
                    <a:lstStyle/>
                    <a:p>
                      <a:pPr algn="l" fontAlgn="b"/>
                      <a:r>
                        <a:rPr lang="it-IT" sz="600" b="0" i="0" u="none" strike="noStrike" dirty="0">
                          <a:solidFill>
                            <a:srgbClr val="000000"/>
                          </a:solidFill>
                          <a:effectLst/>
                          <a:latin typeface="Calibri" panose="020F0502020204030204" pitchFamily="34" charset="0"/>
                        </a:rPr>
                        <a:t>DORSO - MEZZA PAGINA</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1.500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5.000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8210849"/>
                  </a:ext>
                </a:extLst>
              </a:tr>
              <a:tr h="0">
                <a:tc>
                  <a:txBody>
                    <a:bodyPr/>
                    <a:lstStyle/>
                    <a:p>
                      <a:pPr algn="l" fontAlgn="b"/>
                      <a:r>
                        <a:rPr lang="it-IT" sz="600" b="0" i="0" u="none" strike="noStrike" dirty="0">
                          <a:solidFill>
                            <a:srgbClr val="000000"/>
                          </a:solidFill>
                          <a:effectLst/>
                          <a:latin typeface="Calibri" panose="020F0502020204030204" pitchFamily="34" charset="0"/>
                        </a:rPr>
                        <a:t>DORSO - JUNIOR PAGE</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1.500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5.000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7743646"/>
                  </a:ext>
                </a:extLst>
              </a:tr>
              <a:tr h="125883">
                <a:tc>
                  <a:txBody>
                    <a:bodyPr/>
                    <a:lstStyle/>
                    <a:p>
                      <a:pPr algn="l" fontAlgn="b"/>
                      <a:r>
                        <a:rPr lang="it-IT" sz="600" b="0" i="0" u="none" strike="noStrike" dirty="0">
                          <a:solidFill>
                            <a:srgbClr val="000000"/>
                          </a:solidFill>
                          <a:effectLst/>
                          <a:latin typeface="Calibri" panose="020F0502020204030204" pitchFamily="34" charset="0"/>
                        </a:rPr>
                        <a:t>DORSO - PIEDE</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3.000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38817338"/>
                  </a:ext>
                </a:extLst>
              </a:tr>
              <a:tr h="125883">
                <a:tc>
                  <a:txBody>
                    <a:bodyPr/>
                    <a:lstStyle/>
                    <a:p>
                      <a:pPr algn="l" fontAlgn="b"/>
                      <a:r>
                        <a:rPr lang="it-IT" sz="600" b="0" i="0" u="none" strike="noStrike" dirty="0">
                          <a:solidFill>
                            <a:srgbClr val="000000"/>
                          </a:solidFill>
                          <a:effectLst/>
                          <a:latin typeface="Calibri" panose="020F0502020204030204" pitchFamily="34" charset="0"/>
                        </a:rPr>
                        <a:t>DORSO - QUARTO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dirty="0">
                          <a:solidFill>
                            <a:srgbClr val="000000"/>
                          </a:solidFill>
                          <a:effectLst/>
                          <a:latin typeface="Calibri" panose="020F0502020204030204" pitchFamily="34" charset="0"/>
                        </a:rPr>
                        <a:t>3.000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40343409"/>
                  </a:ext>
                </a:extLst>
              </a:tr>
              <a:tr h="125883">
                <a:tc>
                  <a:txBody>
                    <a:bodyPr/>
                    <a:lstStyle/>
                    <a:p>
                      <a:pPr algn="l"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600" b="0" i="0" u="none" strike="noStrike" dirty="0">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298040"/>
                  </a:ext>
                </a:extLst>
              </a:tr>
              <a:tr h="148475">
                <a:tc gridSpan="3">
                  <a:txBody>
                    <a:bodyPr/>
                    <a:lstStyle/>
                    <a:p>
                      <a:pPr algn="l" fontAlgn="ctr"/>
                      <a:r>
                        <a:rPr lang="it-IT" sz="600" b="1" i="0" u="none" strike="noStrike">
                          <a:solidFill>
                            <a:srgbClr val="000000"/>
                          </a:solidFill>
                          <a:effectLst/>
                          <a:latin typeface="Calibri" panose="020F0502020204030204" pitchFamily="34" charset="0"/>
                        </a:rPr>
                        <a:t>HTSI</a:t>
                      </a:r>
                    </a:p>
                  </a:txBody>
                  <a:tcPr marL="3226" marR="3226" marT="32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224511489"/>
                  </a:ext>
                </a:extLst>
              </a:tr>
              <a:tr h="125883">
                <a:tc>
                  <a:txBody>
                    <a:bodyPr/>
                    <a:lstStyle/>
                    <a:p>
                      <a:pPr algn="l" fontAlgn="b"/>
                      <a:r>
                        <a:rPr lang="it-IT" sz="600" b="0" i="0" u="none" strike="noStrike">
                          <a:solidFill>
                            <a:srgbClr val="000000"/>
                          </a:solidFill>
                          <a:effectLst/>
                          <a:latin typeface="Calibri" panose="020F0502020204030204" pitchFamily="34" charset="0"/>
                        </a:rPr>
                        <a:t>PAGINA</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a:solidFill>
                            <a:srgbClr val="000000"/>
                          </a:solidFill>
                          <a:effectLst/>
                          <a:latin typeface="Calibri" panose="020F0502020204030204" pitchFamily="34" charset="0"/>
                        </a:rPr>
                        <a:t>5.000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a:solidFill>
                            <a:srgbClr val="000000"/>
                          </a:solidFill>
                          <a:effectLst/>
                          <a:latin typeface="Calibri" panose="020F0502020204030204" pitchFamily="34" charset="0"/>
                        </a:rPr>
                        <a:t>12.000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03512001"/>
                  </a:ext>
                </a:extLst>
              </a:tr>
              <a:tr h="125883">
                <a:tc>
                  <a:txBody>
                    <a:bodyPr/>
                    <a:lstStyle/>
                    <a:p>
                      <a:pPr algn="l"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165767"/>
                  </a:ext>
                </a:extLst>
              </a:tr>
              <a:tr h="125883">
                <a:tc gridSpan="3">
                  <a:txBody>
                    <a:bodyPr/>
                    <a:lstStyle/>
                    <a:p>
                      <a:pPr algn="l" fontAlgn="ctr"/>
                      <a:r>
                        <a:rPr lang="it-IT" sz="600" b="1" i="0" u="none" strike="noStrike">
                          <a:solidFill>
                            <a:srgbClr val="000000"/>
                          </a:solidFill>
                          <a:effectLst/>
                          <a:latin typeface="Calibri" panose="020F0502020204030204" pitchFamily="34" charset="0"/>
                        </a:rPr>
                        <a:t>RADIO 24</a:t>
                      </a:r>
                    </a:p>
                  </a:txBody>
                  <a:tcPr marL="3226" marR="3226" marT="32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102795349"/>
                  </a:ext>
                </a:extLst>
              </a:tr>
              <a:tr h="125883">
                <a:tc>
                  <a:txBody>
                    <a:bodyPr/>
                    <a:lstStyle/>
                    <a:p>
                      <a:pPr algn="l" fontAlgn="b"/>
                      <a:r>
                        <a:rPr lang="it-IT" sz="600" b="0" i="0" u="none" strike="noStrike">
                          <a:solidFill>
                            <a:srgbClr val="000000"/>
                          </a:solidFill>
                          <a:effectLst/>
                          <a:latin typeface="Calibri" panose="020F0502020204030204" pitchFamily="34" charset="0"/>
                        </a:rPr>
                        <a:t>COMMERCIALE Spot 30"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a:solidFill>
                            <a:srgbClr val="000000"/>
                          </a:solidFill>
                          <a:effectLst/>
                          <a:latin typeface="Calibri" panose="020F0502020204030204" pitchFamily="34" charset="0"/>
                        </a:rPr>
                        <a:t>150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a:solidFill>
                            <a:srgbClr val="000000"/>
                          </a:solidFill>
                          <a:effectLst/>
                          <a:latin typeface="Calibri" panose="020F0502020204030204" pitchFamily="34" charset="0"/>
                        </a:rPr>
                        <a:t>357</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18224831"/>
                  </a:ext>
                </a:extLst>
              </a:tr>
              <a:tr h="125883">
                <a:tc>
                  <a:txBody>
                    <a:bodyPr/>
                    <a:lstStyle/>
                    <a:p>
                      <a:pPr algn="l" fontAlgn="b"/>
                      <a:r>
                        <a:rPr lang="it-IT" sz="600" b="0" i="0" u="none" strike="noStrike">
                          <a:solidFill>
                            <a:srgbClr val="000000"/>
                          </a:solidFill>
                          <a:effectLst/>
                          <a:latin typeface="Calibri" panose="020F0502020204030204" pitchFamily="34" charset="0"/>
                        </a:rPr>
                        <a:t>COMMERCALE Spot 20''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135</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321</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98822952"/>
                  </a:ext>
                </a:extLst>
              </a:tr>
              <a:tr h="125883">
                <a:tc>
                  <a:txBody>
                    <a:bodyPr/>
                    <a:lstStyle/>
                    <a:p>
                      <a:pPr algn="l" fontAlgn="b"/>
                      <a:r>
                        <a:rPr lang="it-IT" sz="600" b="0" i="0" u="none" strike="noStrike">
                          <a:solidFill>
                            <a:srgbClr val="000000"/>
                          </a:solidFill>
                          <a:effectLst/>
                          <a:latin typeface="Calibri" panose="020F0502020204030204" pitchFamily="34" charset="0"/>
                        </a:rPr>
                        <a:t>COMMERCIALE Spot 15''</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120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286</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73812472"/>
                  </a:ext>
                </a:extLst>
              </a:tr>
              <a:tr h="248065">
                <a:tc>
                  <a:txBody>
                    <a:bodyPr/>
                    <a:lstStyle/>
                    <a:p>
                      <a:pPr algn="l"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it-IT" sz="600" b="0" i="0" u="none" strike="noStrike">
                          <a:solidFill>
                            <a:srgbClr val="000000"/>
                          </a:solidFill>
                          <a:effectLst/>
                          <a:latin typeface="Calibri" panose="020F0502020204030204" pitchFamily="34" charset="0"/>
                        </a:rPr>
                        <a:t>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784983"/>
                  </a:ext>
                </a:extLst>
              </a:tr>
              <a:tr h="125883">
                <a:tc gridSpan="3">
                  <a:txBody>
                    <a:bodyPr/>
                    <a:lstStyle/>
                    <a:p>
                      <a:pPr algn="l" fontAlgn="ctr"/>
                      <a:r>
                        <a:rPr lang="it-IT" sz="600" b="1" i="0" u="none" strike="noStrike">
                          <a:solidFill>
                            <a:srgbClr val="000000"/>
                          </a:solidFill>
                          <a:effectLst/>
                          <a:latin typeface="Calibri" panose="020F0502020204030204" pitchFamily="34" charset="0"/>
                        </a:rPr>
                        <a:t>ILSOLE24ORE.COM</a:t>
                      </a:r>
                    </a:p>
                  </a:txBody>
                  <a:tcPr marL="3226" marR="3226" marT="322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191818009"/>
                  </a:ext>
                </a:extLst>
              </a:tr>
              <a:tr h="125883">
                <a:tc>
                  <a:txBody>
                    <a:bodyPr/>
                    <a:lstStyle/>
                    <a:p>
                      <a:pPr algn="l" fontAlgn="b"/>
                      <a:r>
                        <a:rPr lang="it-IT" sz="600" b="0" i="0" u="none" strike="noStrike" dirty="0">
                          <a:solidFill>
                            <a:srgbClr val="000000"/>
                          </a:solidFill>
                          <a:effectLst/>
                          <a:latin typeface="Calibri" panose="020F0502020204030204" pitchFamily="34" charset="0"/>
                        </a:rPr>
                        <a:t>Dem* (CPM)</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dirty="0">
                          <a:solidFill>
                            <a:srgbClr val="000000"/>
                          </a:solidFill>
                          <a:effectLst/>
                          <a:latin typeface="Calibri" panose="020F0502020204030204" pitchFamily="34" charset="0"/>
                        </a:rPr>
                        <a:t>18</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it-IT" sz="600" b="0" i="0" u="none" strike="noStrike">
                          <a:solidFill>
                            <a:srgbClr val="000000"/>
                          </a:solidFill>
                          <a:effectLst/>
                          <a:latin typeface="Calibri" panose="020F0502020204030204" pitchFamily="34" charset="0"/>
                        </a:rPr>
                        <a:t>20</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67606865"/>
                  </a:ext>
                </a:extLst>
              </a:tr>
              <a:tr h="125883">
                <a:tc>
                  <a:txBody>
                    <a:bodyPr/>
                    <a:lstStyle/>
                    <a:p>
                      <a:pPr algn="l" fontAlgn="b"/>
                      <a:r>
                        <a:rPr lang="it-IT" sz="600" b="0" i="0" u="none" strike="noStrike">
                          <a:solidFill>
                            <a:srgbClr val="000000"/>
                          </a:solidFill>
                          <a:effectLst/>
                          <a:latin typeface="Calibri" panose="020F0502020204030204" pitchFamily="34" charset="0"/>
                        </a:rPr>
                        <a:t>Masthead (CPM)</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12</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18</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21235369"/>
                  </a:ext>
                </a:extLst>
              </a:tr>
              <a:tr h="125883">
                <a:tc>
                  <a:txBody>
                    <a:bodyPr/>
                    <a:lstStyle/>
                    <a:p>
                      <a:pPr algn="l" fontAlgn="b"/>
                      <a:r>
                        <a:rPr lang="it-IT" sz="600" b="0" i="0" u="none" strike="noStrike">
                          <a:solidFill>
                            <a:srgbClr val="000000"/>
                          </a:solidFill>
                          <a:effectLst/>
                          <a:latin typeface="Calibri" panose="020F0502020204030204" pitchFamily="34" charset="0"/>
                        </a:rPr>
                        <a:t>Leaderboard (CPM)</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5</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8</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628639"/>
                  </a:ext>
                </a:extLst>
              </a:tr>
              <a:tr h="125883">
                <a:tc>
                  <a:txBody>
                    <a:bodyPr/>
                    <a:lstStyle/>
                    <a:p>
                      <a:pPr algn="l" fontAlgn="b"/>
                      <a:r>
                        <a:rPr lang="it-IT" sz="600" b="0" i="0" u="none" strike="noStrike">
                          <a:solidFill>
                            <a:srgbClr val="000000"/>
                          </a:solidFill>
                          <a:effectLst/>
                          <a:latin typeface="Calibri" panose="020F0502020204030204" pitchFamily="34" charset="0"/>
                        </a:rPr>
                        <a:t>MPU MIDDLE - ROS (CPM)</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5</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6</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83511924"/>
                  </a:ext>
                </a:extLst>
              </a:tr>
              <a:tr h="125883">
                <a:tc>
                  <a:txBody>
                    <a:bodyPr/>
                    <a:lstStyle/>
                    <a:p>
                      <a:pPr algn="l" fontAlgn="b"/>
                      <a:r>
                        <a:rPr lang="it-IT" sz="600" b="0" i="0" u="none" strike="noStrike">
                          <a:solidFill>
                            <a:srgbClr val="000000"/>
                          </a:solidFill>
                          <a:effectLst/>
                          <a:latin typeface="Calibri" panose="020F0502020204030204" pitchFamily="34" charset="0"/>
                        </a:rPr>
                        <a:t>MPU TOP** - ROS (CPM) </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6</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it-IT" sz="600" b="0" i="0" u="none" strike="noStrike">
                          <a:solidFill>
                            <a:srgbClr val="000000"/>
                          </a:solidFill>
                          <a:effectLst/>
                          <a:latin typeface="Calibri" panose="020F0502020204030204" pitchFamily="34" charset="0"/>
                        </a:rPr>
                        <a:t>8</a:t>
                      </a:r>
                    </a:p>
                  </a:txBody>
                  <a:tcPr marL="3226" marR="3226" marT="32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55146977"/>
                  </a:ext>
                </a:extLst>
              </a:tr>
              <a:tr h="177718">
                <a:tc>
                  <a:txBody>
                    <a:bodyPr/>
                    <a:lstStyle/>
                    <a:p>
                      <a:pPr algn="l" fontAlgn="t"/>
                      <a:r>
                        <a:rPr lang="it-IT" sz="500" b="0" i="1" u="none" strike="noStrike">
                          <a:solidFill>
                            <a:srgbClr val="C00000"/>
                          </a:solidFill>
                          <a:effectLst/>
                          <a:latin typeface="Calibri" panose="020F0502020204030204" pitchFamily="34" charset="0"/>
                        </a:rPr>
                        <a:t>** previa disponibilità bacino</a:t>
                      </a:r>
                    </a:p>
                  </a:txBody>
                  <a:tcPr marL="3226" marR="3226" marT="3226"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600" b="0" i="0" u="none" strike="noStrike">
                          <a:solidFill>
                            <a:srgbClr val="000000"/>
                          </a:solidFill>
                          <a:effectLst/>
                          <a:latin typeface="Calibri" panose="020F0502020204030204" pitchFamily="34" charset="0"/>
                        </a:rPr>
                        <a:t> </a:t>
                      </a:r>
                    </a:p>
                  </a:txBody>
                  <a:tcPr marL="3226" marR="3226" marT="3226"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it-IT" sz="600" b="0" i="0" u="none" strike="noStrike" dirty="0">
                          <a:solidFill>
                            <a:srgbClr val="000000"/>
                          </a:solidFill>
                          <a:effectLst/>
                          <a:latin typeface="Calibri" panose="020F0502020204030204" pitchFamily="34" charset="0"/>
                        </a:rPr>
                        <a:t> </a:t>
                      </a:r>
                    </a:p>
                  </a:txBody>
                  <a:tcPr marL="3226" marR="3226" marT="3226"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07510"/>
                  </a:ext>
                </a:extLst>
              </a:tr>
            </a:tbl>
          </a:graphicData>
        </a:graphic>
      </p:graphicFrame>
      <p:sp>
        <p:nvSpPr>
          <p:cNvPr id="10" name="CasellaDiTesto 9">
            <a:extLst>
              <a:ext uri="{FF2B5EF4-FFF2-40B4-BE49-F238E27FC236}">
                <a16:creationId xmlns:a16="http://schemas.microsoft.com/office/drawing/2014/main" id="{2F195265-1F31-471D-9E15-74D673D1CEDE}"/>
              </a:ext>
            </a:extLst>
          </p:cNvPr>
          <p:cNvSpPr txBox="1"/>
          <p:nvPr/>
        </p:nvSpPr>
        <p:spPr>
          <a:xfrm>
            <a:off x="501737" y="2438161"/>
            <a:ext cx="4602736" cy="20313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La determinazione del prezzo nella trattativa commerciale, all’interno del range, avverrà tenendo conto di diversi parametri: </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Tipologia avviso</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Tipologia cliente</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Periodo di pianificazione/affollamento</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Pianificazioni in stand-by o a data fissa</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Stampa e Radio: contenuto ADV di interesse locale o nazionale</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
        <p:nvSpPr>
          <p:cNvPr id="7" name="Rettangolo 6">
            <a:extLst>
              <a:ext uri="{FF2B5EF4-FFF2-40B4-BE49-F238E27FC236}">
                <a16:creationId xmlns:a16="http://schemas.microsoft.com/office/drawing/2014/main" id="{650A3B18-2D3A-408B-A3B2-6788C46F17EB}"/>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9" name="Immagine 8" descr="LOGO 24 ORE.png">
            <a:extLst>
              <a:ext uri="{FF2B5EF4-FFF2-40B4-BE49-F238E27FC236}">
                <a16:creationId xmlns:a16="http://schemas.microsoft.com/office/drawing/2014/main" id="{B4F07D59-098F-45D4-BAEA-8E18A4AF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5" name="Segnaposto numero diapositiva 4">
            <a:extLst>
              <a:ext uri="{FF2B5EF4-FFF2-40B4-BE49-F238E27FC236}">
                <a16:creationId xmlns:a16="http://schemas.microsoft.com/office/drawing/2014/main" id="{4013C250-6577-960A-DFEA-8F8336C8DFC2}"/>
              </a:ext>
            </a:extLst>
          </p:cNvPr>
          <p:cNvSpPr>
            <a:spLocks noGrp="1"/>
          </p:cNvSpPr>
          <p:nvPr>
            <p:ph type="sldNum" sz="quarter" idx="12"/>
          </p:nvPr>
        </p:nvSpPr>
        <p:spPr/>
        <p:txBody>
          <a:bodyPr/>
          <a:lstStyle/>
          <a:p>
            <a:fld id="{9B213E47-7D87-1444-9A76-101074257B51}" type="slidenum">
              <a:rPr lang="it-IT" smtClean="0"/>
              <a:pPr/>
              <a:t>18</a:t>
            </a:fld>
            <a:endParaRPr lang="it-IT" dirty="0"/>
          </a:p>
        </p:txBody>
      </p:sp>
    </p:spTree>
    <p:custDataLst>
      <p:tags r:id="rId1"/>
    </p:custDataLst>
    <p:extLst>
      <p:ext uri="{BB962C8B-B14F-4D97-AF65-F5344CB8AC3E}">
        <p14:creationId xmlns:p14="http://schemas.microsoft.com/office/powerpoint/2010/main" val="429657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72863126-D404-4CD2-8904-B277EDB075DA}"/>
              </a:ext>
            </a:extLst>
          </p:cNvPr>
          <p:cNvSpPr/>
          <p:nvPr/>
        </p:nvSpPr>
        <p:spPr>
          <a:xfrm>
            <a:off x="61646" y="1732523"/>
            <a:ext cx="5159578" cy="923330"/>
          </a:xfrm>
          <a:prstGeom prst="rect">
            <a:avLst/>
          </a:prstGeom>
          <a:solidFill>
            <a:schemeClr val="accent2">
              <a:lumMod val="20000"/>
              <a:lumOff val="80000"/>
            </a:schemeClr>
          </a:solid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721.000 LETTORI GIORNALIERI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endParaRPr kumimoji="0" lang="it-IT" sz="135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50" name="CasellaDiTesto 49">
            <a:extLst>
              <a:ext uri="{FF2B5EF4-FFF2-40B4-BE49-F238E27FC236}">
                <a16:creationId xmlns:a16="http://schemas.microsoft.com/office/drawing/2014/main" id="{F941F800-48B2-44FF-9201-7954898C7C66}"/>
              </a:ext>
            </a:extLst>
          </p:cNvPr>
          <p:cNvSpPr txBox="1"/>
          <p:nvPr/>
        </p:nvSpPr>
        <p:spPr>
          <a:xfrm>
            <a:off x="682758" y="4800515"/>
            <a:ext cx="3845365" cy="338554"/>
          </a:xfrm>
          <a:prstGeom prst="rect">
            <a:avLst/>
          </a:prstGeom>
          <a:noFill/>
        </p:spPr>
        <p:txBody>
          <a:bodyPr wrap="square" rtlCol="0">
            <a:spAutoFit/>
          </a:bodyPr>
          <a:lstStyle>
            <a:defPPr>
              <a:defRPr lang="it-IT"/>
            </a:defPPr>
            <a:lvl1pPr lvl="0">
              <a:defRPr sz="900">
                <a:latin typeface="Trebuchet MS"/>
                <a:cs typeface="Trebuchet M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800" b="0" i="1" u="none" strike="noStrike" baseline="0" dirty="0">
                <a:solidFill>
                  <a:srgbClr val="000000"/>
                </a:solidFill>
                <a:latin typeface="Calibri" panose="020F0502020204030204" pitchFamily="34" charset="0"/>
              </a:rPr>
              <a:t>(*) netto copie del lunedì dei quotidiani sportivi. Fonti: </a:t>
            </a:r>
            <a:r>
              <a:rPr lang="it-IT" sz="800" b="0" i="1" u="none" strike="noStrike" baseline="0" dirty="0" err="1">
                <a:solidFill>
                  <a:srgbClr val="000000"/>
                </a:solidFill>
                <a:latin typeface="Calibri" panose="020F0502020204030204" pitchFamily="34" charset="0"/>
              </a:rPr>
              <a:t>Audicom</a:t>
            </a:r>
            <a:r>
              <a:rPr lang="it-IT" sz="800" b="0" i="1" u="none" strike="noStrike" baseline="0" dirty="0">
                <a:solidFill>
                  <a:srgbClr val="000000"/>
                </a:solidFill>
                <a:latin typeface="Calibri" panose="020F0502020204030204" pitchFamily="34" charset="0"/>
              </a:rPr>
              <a:t> Sistema Audipress 2024.1 carta e/o replica. ADS Marzo 2024</a:t>
            </a:r>
            <a:endParaRPr kumimoji="0" lang="it-IT" sz="800" b="0" i="0" u="none" strike="noStrike" kern="1200" cap="none" spc="0" normalizeH="0" baseline="0" noProof="0" dirty="0">
              <a:ln>
                <a:noFill/>
              </a:ln>
              <a:solidFill>
                <a:prstClr val="black"/>
              </a:solidFill>
              <a:effectLst/>
              <a:uLnTx/>
              <a:uFillTx/>
              <a:latin typeface="Trebuchet MS"/>
              <a:ea typeface="+mn-ea"/>
            </a:endParaRPr>
          </a:p>
        </p:txBody>
      </p:sp>
      <p:pic>
        <p:nvPicPr>
          <p:cNvPr id="9" name="Immagine 8">
            <a:extLst>
              <a:ext uri="{FF2B5EF4-FFF2-40B4-BE49-F238E27FC236}">
                <a16:creationId xmlns:a16="http://schemas.microsoft.com/office/drawing/2014/main" id="{9FA6D189-8B87-4667-99BA-FFB3F99BB9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6978" y="2043761"/>
            <a:ext cx="249620" cy="261900"/>
          </a:xfrm>
          <a:prstGeom prst="rect">
            <a:avLst/>
          </a:prstGeom>
        </p:spPr>
      </p:pic>
      <p:sp>
        <p:nvSpPr>
          <p:cNvPr id="52" name="CasellaDiTesto 51">
            <a:extLst>
              <a:ext uri="{FF2B5EF4-FFF2-40B4-BE49-F238E27FC236}">
                <a16:creationId xmlns:a16="http://schemas.microsoft.com/office/drawing/2014/main" id="{99155D79-DC1A-427A-8E7A-7F2EBFE5E960}"/>
              </a:ext>
            </a:extLst>
          </p:cNvPr>
          <p:cNvSpPr txBox="1"/>
          <p:nvPr/>
        </p:nvSpPr>
        <p:spPr>
          <a:xfrm>
            <a:off x="57150" y="3064021"/>
            <a:ext cx="2808112" cy="45397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prstClr val="black"/>
                </a:solidFill>
                <a:effectLst/>
                <a:uLnTx/>
                <a:uFillTx/>
                <a:latin typeface="Calibri"/>
                <a:ea typeface="+mn-ea"/>
                <a:cs typeface="+mn-cs"/>
              </a:rPr>
              <a:t>ELEVATA FEDELTÀ AL BRAND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prstClr val="black"/>
                </a:solidFill>
                <a:effectLst/>
                <a:uLnTx/>
                <a:uFillTx/>
                <a:latin typeface="Calibri"/>
                <a:ea typeface="+mn-ea"/>
                <a:cs typeface="Trebuchet MS"/>
              </a:rPr>
              <a:t>% abbonamenti su diffusione totale</a:t>
            </a:r>
          </a:p>
        </p:txBody>
      </p:sp>
      <p:sp>
        <p:nvSpPr>
          <p:cNvPr id="54" name="Rettangolo 53">
            <a:extLst>
              <a:ext uri="{FF2B5EF4-FFF2-40B4-BE49-F238E27FC236}">
                <a16:creationId xmlns:a16="http://schemas.microsoft.com/office/drawing/2014/main" id="{82935D1E-72C8-4017-BA2B-72F5002971B0}"/>
              </a:ext>
            </a:extLst>
          </p:cNvPr>
          <p:cNvSpPr/>
          <p:nvPr/>
        </p:nvSpPr>
        <p:spPr>
          <a:xfrm>
            <a:off x="337713" y="3598229"/>
            <a:ext cx="725358" cy="372268"/>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riangolo isoscele 54">
            <a:extLst>
              <a:ext uri="{FF2B5EF4-FFF2-40B4-BE49-F238E27FC236}">
                <a16:creationId xmlns:a16="http://schemas.microsoft.com/office/drawing/2014/main" id="{A4BF6DB8-F26A-4864-93AC-8DB530D2126E}"/>
              </a:ext>
            </a:extLst>
          </p:cNvPr>
          <p:cNvSpPr/>
          <p:nvPr/>
        </p:nvSpPr>
        <p:spPr>
          <a:xfrm rot="10800000">
            <a:off x="571698" y="3968856"/>
            <a:ext cx="257385" cy="238484"/>
          </a:xfrm>
          <a:prstGeom prst="triangl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6" name="CasellaDiTesto 55">
            <a:extLst>
              <a:ext uri="{FF2B5EF4-FFF2-40B4-BE49-F238E27FC236}">
                <a16:creationId xmlns:a16="http://schemas.microsoft.com/office/drawing/2014/main" id="{929C4E61-8352-47A5-82D7-112A63C18775}"/>
              </a:ext>
            </a:extLst>
          </p:cNvPr>
          <p:cNvSpPr txBox="1"/>
          <p:nvPr/>
        </p:nvSpPr>
        <p:spPr>
          <a:xfrm>
            <a:off x="391809" y="3613807"/>
            <a:ext cx="66365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80%</a:t>
            </a:r>
          </a:p>
        </p:txBody>
      </p:sp>
      <p:sp>
        <p:nvSpPr>
          <p:cNvPr id="57" name="Rettangolo 56">
            <a:extLst>
              <a:ext uri="{FF2B5EF4-FFF2-40B4-BE49-F238E27FC236}">
                <a16:creationId xmlns:a16="http://schemas.microsoft.com/office/drawing/2014/main" id="{DEC428EE-02E5-4DA5-93B0-2682F33B4294}"/>
              </a:ext>
            </a:extLst>
          </p:cNvPr>
          <p:cNvSpPr/>
          <p:nvPr/>
        </p:nvSpPr>
        <p:spPr>
          <a:xfrm>
            <a:off x="1130582" y="3598229"/>
            <a:ext cx="725358" cy="37226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riangolo isoscele 57">
            <a:extLst>
              <a:ext uri="{FF2B5EF4-FFF2-40B4-BE49-F238E27FC236}">
                <a16:creationId xmlns:a16="http://schemas.microsoft.com/office/drawing/2014/main" id="{B28EF680-E758-4CC8-B4B8-DA4DB0E43847}"/>
              </a:ext>
            </a:extLst>
          </p:cNvPr>
          <p:cNvSpPr/>
          <p:nvPr/>
        </p:nvSpPr>
        <p:spPr>
          <a:xfrm rot="10800000">
            <a:off x="1364568" y="3970496"/>
            <a:ext cx="257385" cy="238484"/>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9" name="CasellaDiTesto 58">
            <a:extLst>
              <a:ext uri="{FF2B5EF4-FFF2-40B4-BE49-F238E27FC236}">
                <a16:creationId xmlns:a16="http://schemas.microsoft.com/office/drawing/2014/main" id="{1D7446F7-7CD3-477B-836F-A0801B1E7A0F}"/>
              </a:ext>
            </a:extLst>
          </p:cNvPr>
          <p:cNvSpPr txBox="1"/>
          <p:nvPr/>
        </p:nvSpPr>
        <p:spPr>
          <a:xfrm>
            <a:off x="1225475" y="3611684"/>
            <a:ext cx="643394"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45%</a:t>
            </a:r>
          </a:p>
        </p:txBody>
      </p:sp>
      <p:sp>
        <p:nvSpPr>
          <p:cNvPr id="60" name="Rettangolo 59">
            <a:extLst>
              <a:ext uri="{FF2B5EF4-FFF2-40B4-BE49-F238E27FC236}">
                <a16:creationId xmlns:a16="http://schemas.microsoft.com/office/drawing/2014/main" id="{67A2577C-DB9D-499E-93B9-48DDA62BA4C5}"/>
              </a:ext>
            </a:extLst>
          </p:cNvPr>
          <p:cNvSpPr/>
          <p:nvPr/>
        </p:nvSpPr>
        <p:spPr>
          <a:xfrm>
            <a:off x="1912544" y="3598229"/>
            <a:ext cx="725358" cy="37226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riangolo isoscele 60">
            <a:extLst>
              <a:ext uri="{FF2B5EF4-FFF2-40B4-BE49-F238E27FC236}">
                <a16:creationId xmlns:a16="http://schemas.microsoft.com/office/drawing/2014/main" id="{A00A04F5-0ACA-4069-A303-631187971526}"/>
              </a:ext>
            </a:extLst>
          </p:cNvPr>
          <p:cNvSpPr/>
          <p:nvPr/>
        </p:nvSpPr>
        <p:spPr>
          <a:xfrm rot="10800000">
            <a:off x="2146530" y="3970496"/>
            <a:ext cx="257385" cy="238484"/>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2" name="CasellaDiTesto 61">
            <a:extLst>
              <a:ext uri="{FF2B5EF4-FFF2-40B4-BE49-F238E27FC236}">
                <a16:creationId xmlns:a16="http://schemas.microsoft.com/office/drawing/2014/main" id="{EFD42A45-E5ED-494A-B670-73D2666A6CC2}"/>
              </a:ext>
            </a:extLst>
          </p:cNvPr>
          <p:cNvSpPr txBox="1"/>
          <p:nvPr/>
        </p:nvSpPr>
        <p:spPr>
          <a:xfrm>
            <a:off x="149668" y="4169728"/>
            <a:ext cx="1040086"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ILSOLE24ORE</a:t>
            </a:r>
          </a:p>
        </p:txBody>
      </p:sp>
      <p:sp>
        <p:nvSpPr>
          <p:cNvPr id="63" name="CasellaDiTesto 62">
            <a:extLst>
              <a:ext uri="{FF2B5EF4-FFF2-40B4-BE49-F238E27FC236}">
                <a16:creationId xmlns:a16="http://schemas.microsoft.com/office/drawing/2014/main" id="{8E9F52F1-00C4-4882-A49D-B6F5D3FDBBE1}"/>
              </a:ext>
            </a:extLst>
          </p:cNvPr>
          <p:cNvSpPr txBox="1"/>
          <p:nvPr/>
        </p:nvSpPr>
        <p:spPr>
          <a:xfrm>
            <a:off x="1990242" y="3609561"/>
            <a:ext cx="67812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52%</a:t>
            </a:r>
          </a:p>
        </p:txBody>
      </p:sp>
      <p:sp>
        <p:nvSpPr>
          <p:cNvPr id="64" name="CasellaDiTesto 63">
            <a:extLst>
              <a:ext uri="{FF2B5EF4-FFF2-40B4-BE49-F238E27FC236}">
                <a16:creationId xmlns:a16="http://schemas.microsoft.com/office/drawing/2014/main" id="{82B8E6CD-0DDD-4FE1-A955-3287875B4A68}"/>
              </a:ext>
            </a:extLst>
          </p:cNvPr>
          <p:cNvSpPr txBox="1"/>
          <p:nvPr/>
        </p:nvSpPr>
        <p:spPr>
          <a:xfrm>
            <a:off x="1014159" y="4169955"/>
            <a:ext cx="981983"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Corriere</a:t>
            </a:r>
          </a:p>
        </p:txBody>
      </p:sp>
      <p:sp>
        <p:nvSpPr>
          <p:cNvPr id="65" name="CasellaDiTesto 64">
            <a:extLst>
              <a:ext uri="{FF2B5EF4-FFF2-40B4-BE49-F238E27FC236}">
                <a16:creationId xmlns:a16="http://schemas.microsoft.com/office/drawing/2014/main" id="{0DB2DAA6-3787-4289-9205-946F9EF34953}"/>
              </a:ext>
            </a:extLst>
          </p:cNvPr>
          <p:cNvSpPr txBox="1"/>
          <p:nvPr/>
        </p:nvSpPr>
        <p:spPr>
          <a:xfrm>
            <a:off x="1791964" y="4171334"/>
            <a:ext cx="981983"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a:ea typeface="+mn-ea"/>
                <a:cs typeface="+mn-cs"/>
              </a:rPr>
              <a:t>Repubblica</a:t>
            </a:r>
          </a:p>
        </p:txBody>
      </p:sp>
      <p:sp>
        <p:nvSpPr>
          <p:cNvPr id="67" name="Rettangolo 66">
            <a:extLst>
              <a:ext uri="{FF2B5EF4-FFF2-40B4-BE49-F238E27FC236}">
                <a16:creationId xmlns:a16="http://schemas.microsoft.com/office/drawing/2014/main" id="{F692163E-5E88-47C5-AC4D-6FFC57B4339D}"/>
              </a:ext>
            </a:extLst>
          </p:cNvPr>
          <p:cNvSpPr/>
          <p:nvPr/>
        </p:nvSpPr>
        <p:spPr>
          <a:xfrm>
            <a:off x="3037826" y="2845925"/>
            <a:ext cx="1429399" cy="455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8" name="Triangolo isoscele 67">
            <a:extLst>
              <a:ext uri="{FF2B5EF4-FFF2-40B4-BE49-F238E27FC236}">
                <a16:creationId xmlns:a16="http://schemas.microsoft.com/office/drawing/2014/main" id="{F8D9AA5B-BEB6-4418-87C6-B9D6372BFED9}"/>
              </a:ext>
            </a:extLst>
          </p:cNvPr>
          <p:cNvSpPr/>
          <p:nvPr/>
        </p:nvSpPr>
        <p:spPr>
          <a:xfrm rot="10800000">
            <a:off x="3611880" y="3157409"/>
            <a:ext cx="350906" cy="225780"/>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9" name="CasellaDiTesto 68">
            <a:extLst>
              <a:ext uri="{FF2B5EF4-FFF2-40B4-BE49-F238E27FC236}">
                <a16:creationId xmlns:a16="http://schemas.microsoft.com/office/drawing/2014/main" id="{18BF5EE4-1632-4240-A87D-81122EC3CF29}"/>
              </a:ext>
            </a:extLst>
          </p:cNvPr>
          <p:cNvSpPr txBox="1"/>
          <p:nvPr/>
        </p:nvSpPr>
        <p:spPr>
          <a:xfrm>
            <a:off x="3135186" y="2845078"/>
            <a:ext cx="1237939" cy="369332"/>
          </a:xfrm>
          <a:prstGeom prst="rect">
            <a:avLst/>
          </a:prstGeom>
          <a:solidFill>
            <a:schemeClr val="accent2">
              <a:lumMod val="20000"/>
              <a:lumOff val="80000"/>
            </a:schemeClr>
          </a:solidFill>
        </p:spPr>
        <p:txBody>
          <a:bodyPr wrap="square" rtlCol="0">
            <a:spAutoFit/>
          </a:bodyPr>
          <a:lstStyle>
            <a:defPPr>
              <a:defRPr lang="it-IT"/>
            </a:defPPr>
            <a:lvl1pPr algn="ctr">
              <a:defRPr sz="2400" b="1">
                <a:solidFill>
                  <a:schemeClr val="tx1">
                    <a:lumMod val="65000"/>
                    <a:lumOff val="35000"/>
                  </a:schemeClr>
                </a:solidFill>
                <a:latin typeface="Century Gothic" panose="020B0502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120.392</a:t>
            </a:r>
          </a:p>
        </p:txBody>
      </p:sp>
      <p:sp>
        <p:nvSpPr>
          <p:cNvPr id="70" name="CasellaDiTesto 69">
            <a:extLst>
              <a:ext uri="{FF2B5EF4-FFF2-40B4-BE49-F238E27FC236}">
                <a16:creationId xmlns:a16="http://schemas.microsoft.com/office/drawing/2014/main" id="{DF1A061A-5456-4591-90E6-C0585C121B77}"/>
              </a:ext>
            </a:extLst>
          </p:cNvPr>
          <p:cNvSpPr txBox="1"/>
          <p:nvPr/>
        </p:nvSpPr>
        <p:spPr>
          <a:xfrm>
            <a:off x="2895725" y="3432202"/>
            <a:ext cx="1780113"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prstClr val="black"/>
                </a:solidFill>
                <a:effectLst/>
                <a:uLnTx/>
                <a:uFillTx/>
                <a:latin typeface="Calibri" panose="020F0502020204030204"/>
                <a:ea typeface="+mn-ea"/>
                <a:cs typeface="+mn-cs"/>
              </a:rPr>
              <a:t>DIFFUSIONE TOTALE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050" b="1" i="1" u="none" strike="noStrike" kern="1200" cap="none" spc="0" normalizeH="0" baseline="0" noProof="0" dirty="0">
                <a:ln>
                  <a:noFill/>
                </a:ln>
                <a:solidFill>
                  <a:prstClr val="black"/>
                </a:solidFill>
                <a:effectLst/>
                <a:uLnTx/>
                <a:uFillTx/>
                <a:latin typeface="Calibri" panose="020F0502020204030204"/>
                <a:ea typeface="+mn-ea"/>
                <a:cs typeface="+mn-cs"/>
              </a:rPr>
              <a:t>carta + </a:t>
            </a:r>
            <a:r>
              <a:rPr kumimoji="0" lang="it-IT" sz="1050" b="1" i="1" u="none" strike="noStrike" kern="1200" cap="none" spc="0" normalizeH="0" baseline="0" noProof="0" dirty="0" err="1">
                <a:ln>
                  <a:noFill/>
                </a:ln>
                <a:solidFill>
                  <a:prstClr val="black"/>
                </a:solidFill>
                <a:effectLst/>
                <a:uLnTx/>
                <a:uFillTx/>
                <a:latin typeface="Calibri" panose="020F0502020204030204"/>
                <a:ea typeface="+mn-ea"/>
                <a:cs typeface="+mn-cs"/>
              </a:rPr>
              <a:t>digital</a:t>
            </a:r>
            <a:endParaRPr kumimoji="0" lang="it-IT" sz="105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Rettangolo 70">
            <a:extLst>
              <a:ext uri="{FF2B5EF4-FFF2-40B4-BE49-F238E27FC236}">
                <a16:creationId xmlns:a16="http://schemas.microsoft.com/office/drawing/2014/main" id="{17BCD420-DABB-41E2-B67C-CE5E1A3ED7E7}"/>
              </a:ext>
            </a:extLst>
          </p:cNvPr>
          <p:cNvSpPr/>
          <p:nvPr/>
        </p:nvSpPr>
        <p:spPr>
          <a:xfrm>
            <a:off x="4558665" y="2853214"/>
            <a:ext cx="1429399" cy="455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pic>
        <p:nvPicPr>
          <p:cNvPr id="72" name="Immagine 71">
            <a:extLst>
              <a:ext uri="{FF2B5EF4-FFF2-40B4-BE49-F238E27FC236}">
                <a16:creationId xmlns:a16="http://schemas.microsoft.com/office/drawing/2014/main" id="{031862A4-4360-4304-BDD2-02C6F4805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1144" y="3913825"/>
            <a:ext cx="428490" cy="450087"/>
          </a:xfrm>
          <a:prstGeom prst="rect">
            <a:avLst/>
          </a:prstGeom>
          <a:noFill/>
        </p:spPr>
      </p:pic>
      <p:pic>
        <p:nvPicPr>
          <p:cNvPr id="73" name="Immagine 72">
            <a:extLst>
              <a:ext uri="{FF2B5EF4-FFF2-40B4-BE49-F238E27FC236}">
                <a16:creationId xmlns:a16="http://schemas.microsoft.com/office/drawing/2014/main" id="{4783F40B-F0E4-4870-B46D-2E912628A1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0072" y="3957685"/>
            <a:ext cx="381716" cy="400955"/>
          </a:xfrm>
          <a:prstGeom prst="rect">
            <a:avLst/>
          </a:prstGeom>
          <a:noFill/>
        </p:spPr>
      </p:pic>
      <p:sp>
        <p:nvSpPr>
          <p:cNvPr id="74" name="CasellaDiTesto 73">
            <a:extLst>
              <a:ext uri="{FF2B5EF4-FFF2-40B4-BE49-F238E27FC236}">
                <a16:creationId xmlns:a16="http://schemas.microsoft.com/office/drawing/2014/main" id="{8E3B611F-B5B8-4F9B-B61D-8F9DC8215FFA}"/>
              </a:ext>
            </a:extLst>
          </p:cNvPr>
          <p:cNvSpPr txBox="1"/>
          <p:nvPr/>
        </p:nvSpPr>
        <p:spPr>
          <a:xfrm>
            <a:off x="3717734" y="3905066"/>
            <a:ext cx="38836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p>
        </p:txBody>
      </p:sp>
      <p:sp>
        <p:nvSpPr>
          <p:cNvPr id="75" name="CasellaDiTesto 74">
            <a:extLst>
              <a:ext uri="{FF2B5EF4-FFF2-40B4-BE49-F238E27FC236}">
                <a16:creationId xmlns:a16="http://schemas.microsoft.com/office/drawing/2014/main" id="{345BA164-9EAA-42AC-BBAC-EC159CA80EA1}"/>
              </a:ext>
            </a:extLst>
          </p:cNvPr>
          <p:cNvSpPr txBox="1"/>
          <p:nvPr/>
        </p:nvSpPr>
        <p:spPr>
          <a:xfrm>
            <a:off x="4544126" y="3943171"/>
            <a:ext cx="1632121" cy="738664"/>
          </a:xfrm>
          <a:prstGeom prst="rect">
            <a:avLst/>
          </a:prstGeom>
          <a:solidFill>
            <a:schemeClr val="accent2">
              <a:lumMod val="20000"/>
              <a:lumOff val="80000"/>
            </a:schemeClr>
          </a:solidFill>
        </p:spPr>
        <p:txBody>
          <a:bodyPr wrap="square" rtlCol="0">
            <a:spAutoFit/>
          </a:bodyPr>
          <a:lstStyle>
            <a:defPPr>
              <a:defRPr lang="it-IT"/>
            </a:defPPr>
            <a:lvl1pPr algn="ctr">
              <a:defRPr sz="1400" b="1">
                <a:solidFill>
                  <a:schemeClr val="tx1">
                    <a:lumMod val="65000"/>
                    <a:lumOff val="3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a:ea typeface="+mn-ea"/>
                <a:cs typeface="+mn-cs"/>
              </a:rPr>
              <a:t>IL SOLE 24 ORE E’ NELLA TOP5 </a:t>
            </a:r>
            <a:r>
              <a:rPr lang="it-IT" sz="1050" dirty="0">
                <a:solidFill>
                  <a:prstClr val="black"/>
                </a:solidFill>
                <a:latin typeface="Calibri"/>
              </a:rPr>
              <a:t>PER DIFFUSIONE NEL PANORAMA DELLA STAMPA QUOTIDIANA*</a:t>
            </a:r>
          </a:p>
        </p:txBody>
      </p:sp>
      <p:sp>
        <p:nvSpPr>
          <p:cNvPr id="77" name="CasellaDiTesto 76">
            <a:extLst>
              <a:ext uri="{FF2B5EF4-FFF2-40B4-BE49-F238E27FC236}">
                <a16:creationId xmlns:a16="http://schemas.microsoft.com/office/drawing/2014/main" id="{F4ED3811-4DD2-4244-BA86-2F340C03F227}"/>
              </a:ext>
            </a:extLst>
          </p:cNvPr>
          <p:cNvSpPr txBox="1"/>
          <p:nvPr/>
        </p:nvSpPr>
        <p:spPr>
          <a:xfrm>
            <a:off x="4246236" y="3449172"/>
            <a:ext cx="2310192"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prstClr val="black"/>
                </a:solidFill>
                <a:effectLst/>
                <a:uLnTx/>
                <a:uFillTx/>
                <a:latin typeface="Calibri"/>
                <a:ea typeface="+mn-ea"/>
                <a:cs typeface="+mn-cs"/>
              </a:rPr>
              <a:t>COPIE DIGITALI</a:t>
            </a:r>
          </a:p>
        </p:txBody>
      </p:sp>
      <p:pic>
        <p:nvPicPr>
          <p:cNvPr id="36" name="Immagine 35">
            <a:extLst>
              <a:ext uri="{FF2B5EF4-FFF2-40B4-BE49-F238E27FC236}">
                <a16:creationId xmlns:a16="http://schemas.microsoft.com/office/drawing/2014/main" id="{D019A27B-91C7-4B8A-8AB3-17A26178E9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58" y="4820359"/>
            <a:ext cx="611510" cy="298867"/>
          </a:xfrm>
          <a:prstGeom prst="rect">
            <a:avLst/>
          </a:prstGeom>
        </p:spPr>
      </p:pic>
      <p:sp>
        <p:nvSpPr>
          <p:cNvPr id="31" name="CasellaDiTesto 30">
            <a:extLst>
              <a:ext uri="{FF2B5EF4-FFF2-40B4-BE49-F238E27FC236}">
                <a16:creationId xmlns:a16="http://schemas.microsoft.com/office/drawing/2014/main" id="{E3D142D7-C125-4174-ADEB-BF4C85AC5DEC}"/>
              </a:ext>
            </a:extLst>
          </p:cNvPr>
          <p:cNvSpPr txBox="1"/>
          <p:nvPr/>
        </p:nvSpPr>
        <p:spPr>
          <a:xfrm>
            <a:off x="4750125" y="2839668"/>
            <a:ext cx="1237939" cy="369332"/>
          </a:xfrm>
          <a:prstGeom prst="rect">
            <a:avLst/>
          </a:prstGeom>
          <a:solidFill>
            <a:schemeClr val="accent2">
              <a:lumMod val="20000"/>
              <a:lumOff val="80000"/>
            </a:schemeClr>
          </a:solidFill>
        </p:spPr>
        <p:txBody>
          <a:bodyPr wrap="square" rtlCol="0">
            <a:spAutoFit/>
          </a:bodyPr>
          <a:lstStyle>
            <a:defPPr>
              <a:defRPr lang="it-IT"/>
            </a:defPPr>
            <a:lvl1pPr algn="ctr">
              <a:defRPr sz="2400" b="1">
                <a:solidFill>
                  <a:schemeClr val="tx1">
                    <a:lumMod val="65000"/>
                    <a:lumOff val="35000"/>
                  </a:schemeClr>
                </a:solidFill>
                <a:latin typeface="Century Gothic" panose="020B0502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82.004</a:t>
            </a:r>
          </a:p>
        </p:txBody>
      </p:sp>
      <p:sp>
        <p:nvSpPr>
          <p:cNvPr id="32" name="Rectangle 12">
            <a:extLst>
              <a:ext uri="{FF2B5EF4-FFF2-40B4-BE49-F238E27FC236}">
                <a16:creationId xmlns:a16="http://schemas.microsoft.com/office/drawing/2014/main" id="{CADB0D00-C973-4184-A049-27B16A01DF7F}"/>
              </a:ext>
            </a:extLst>
          </p:cNvPr>
          <p:cNvSpPr/>
          <p:nvPr/>
        </p:nvSpPr>
        <p:spPr>
          <a:xfrm>
            <a:off x="57150" y="1082661"/>
            <a:ext cx="3564396" cy="569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altLang="ko-KR" sz="2400" dirty="0">
                <a:solidFill>
                  <a:prstClr val="black"/>
                </a:solidFill>
                <a:latin typeface="Tw Cen MT Condensed" panose="020B0606020104020203" pitchFamily="34" charset="0"/>
              </a:rPr>
              <a:t>Il Sole 24 Ore</a:t>
            </a:r>
            <a:endParaRPr lang="ko-KR" altLang="en-US" sz="2400" dirty="0">
              <a:solidFill>
                <a:prstClr val="black"/>
              </a:solidFill>
              <a:latin typeface="Tw Cen MT Condensed" panose="020B0606020104020203" pitchFamily="34" charset="0"/>
            </a:endParaRPr>
          </a:p>
        </p:txBody>
      </p:sp>
      <p:pic>
        <p:nvPicPr>
          <p:cNvPr id="34" name="Immagine 33">
            <a:extLst>
              <a:ext uri="{FF2B5EF4-FFF2-40B4-BE49-F238E27FC236}">
                <a16:creationId xmlns:a16="http://schemas.microsoft.com/office/drawing/2014/main" id="{AEC143C5-76C5-4548-8DF2-F6E3DF2DC203}"/>
              </a:ext>
            </a:extLst>
          </p:cNvPr>
          <p:cNvPicPr>
            <a:picLocks noChangeAspect="1"/>
          </p:cNvPicPr>
          <p:nvPr/>
        </p:nvPicPr>
        <p:blipFill rotWithShape="1">
          <a:blip r:embed="rId8"/>
          <a:srcRect l="36766" t="19512" r="36414" b="5974"/>
          <a:stretch/>
        </p:blipFill>
        <p:spPr>
          <a:xfrm>
            <a:off x="6321685" y="900249"/>
            <a:ext cx="2798789" cy="4218977"/>
          </a:xfrm>
          <a:prstGeom prst="rect">
            <a:avLst/>
          </a:prstGeom>
        </p:spPr>
      </p:pic>
      <p:sp>
        <p:nvSpPr>
          <p:cNvPr id="35" name="Rettangolo 34">
            <a:extLst>
              <a:ext uri="{FF2B5EF4-FFF2-40B4-BE49-F238E27FC236}">
                <a16:creationId xmlns:a16="http://schemas.microsoft.com/office/drawing/2014/main" id="{32FAC7A5-4F81-4CFD-B34A-3DE43820D813}"/>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37" name="Immagine 36" descr="LOGO 24 ORE.png">
            <a:extLst>
              <a:ext uri="{FF2B5EF4-FFF2-40B4-BE49-F238E27FC236}">
                <a16:creationId xmlns:a16="http://schemas.microsoft.com/office/drawing/2014/main" id="{468F87EA-9790-4674-A00C-BC3F3C400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4" name="Triangolo isoscele 67">
            <a:extLst>
              <a:ext uri="{FF2B5EF4-FFF2-40B4-BE49-F238E27FC236}">
                <a16:creationId xmlns:a16="http://schemas.microsoft.com/office/drawing/2014/main" id="{79F5E694-171B-F30E-0AB6-0A96926FEEE0}"/>
              </a:ext>
            </a:extLst>
          </p:cNvPr>
          <p:cNvSpPr/>
          <p:nvPr/>
        </p:nvSpPr>
        <p:spPr>
          <a:xfrm rot="10800000">
            <a:off x="5214107" y="3175143"/>
            <a:ext cx="350906" cy="225780"/>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5" name="Segnaposto numero diapositiva 4">
            <a:extLst>
              <a:ext uri="{FF2B5EF4-FFF2-40B4-BE49-F238E27FC236}">
                <a16:creationId xmlns:a16="http://schemas.microsoft.com/office/drawing/2014/main" id="{3F59A818-6211-2412-987D-D5887EEE508B}"/>
              </a:ext>
            </a:extLst>
          </p:cNvPr>
          <p:cNvSpPr>
            <a:spLocks noGrp="1"/>
          </p:cNvSpPr>
          <p:nvPr>
            <p:ph type="sldNum" sz="quarter" idx="12"/>
          </p:nvPr>
        </p:nvSpPr>
        <p:spPr/>
        <p:txBody>
          <a:bodyPr/>
          <a:lstStyle/>
          <a:p>
            <a:fld id="{9B213E47-7D87-1444-9A76-101074257B51}" type="slidenum">
              <a:rPr lang="it-IT" smtClean="0"/>
              <a:pPr/>
              <a:t>19</a:t>
            </a:fld>
            <a:endParaRPr lang="it-IT" dirty="0"/>
          </a:p>
        </p:txBody>
      </p:sp>
    </p:spTree>
    <p:custDataLst>
      <p:tags r:id="rId1"/>
    </p:custDataLst>
    <p:extLst>
      <p:ext uri="{BB962C8B-B14F-4D97-AF65-F5344CB8AC3E}">
        <p14:creationId xmlns:p14="http://schemas.microsoft.com/office/powerpoint/2010/main" val="594195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437260" y="753906"/>
            <a:ext cx="9398404" cy="861774"/>
          </a:xfrm>
          <a:prstGeom prst="rect">
            <a:avLst/>
          </a:prstGeom>
          <a:noFill/>
        </p:spPr>
        <p:txBody>
          <a:bodyPr wrap="square" lIns="0" tIns="0" rIns="0" bIns="0" rtlCol="0">
            <a:spAutoFit/>
          </a:bodyPr>
          <a:lstStyle/>
          <a:p>
            <a:r>
              <a:rPr lang="it-IT" sz="2800" b="1" dirty="0">
                <a:latin typeface="Trebuchet MS"/>
                <a:cs typeface="Trebuchet MS"/>
              </a:rPr>
              <a:t>LA PARTNERSHIP DEL GRUPPO 24 ORE</a:t>
            </a:r>
          </a:p>
          <a:p>
            <a:r>
              <a:rPr lang="it-IT" sz="2800" b="1" dirty="0">
                <a:latin typeface="Trebuchet MS"/>
                <a:cs typeface="Trebuchet MS"/>
              </a:rPr>
              <a:t>CON IL SISTEMA CONFINDUSTRIA</a:t>
            </a:r>
          </a:p>
        </p:txBody>
      </p:sp>
      <p:cxnSp>
        <p:nvCxnSpPr>
          <p:cNvPr id="13" name="Connettore 1 12"/>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15" name="Rettangolo 14"/>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2" name="Immagine 1"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11" name="CasellaDiTesto 10"/>
          <p:cNvSpPr txBox="1"/>
          <p:nvPr/>
        </p:nvSpPr>
        <p:spPr>
          <a:xfrm>
            <a:off x="333939" y="1955461"/>
            <a:ext cx="5506146" cy="3151568"/>
          </a:xfrm>
          <a:prstGeom prst="rect">
            <a:avLst/>
          </a:prstGeom>
          <a:noFill/>
        </p:spPr>
        <p:txBody>
          <a:bodyPr wrap="square" rtlCol="0">
            <a:spAutoFit/>
          </a:bodyPr>
          <a:lstStyle/>
          <a:p>
            <a:pPr algn="just">
              <a:spcAft>
                <a:spcPts val="600"/>
              </a:spcAft>
            </a:pPr>
            <a:r>
              <a:rPr lang="it-IT" sz="1400" dirty="0">
                <a:latin typeface="+mj-lt"/>
              </a:rPr>
              <a:t>Il </a:t>
            </a:r>
            <a:r>
              <a:rPr lang="it-IT" sz="1400" b="1" dirty="0">
                <a:latin typeface="+mj-lt"/>
              </a:rPr>
              <a:t>Gruppo 24 ORE</a:t>
            </a:r>
            <a:r>
              <a:rPr lang="it-IT" sz="1400" dirty="0">
                <a:latin typeface="+mj-lt"/>
              </a:rPr>
              <a:t> è il principale gruppo editoriale multimediale attivo in Italia nel settore dell’informazione economica, finanziaria, professionale e culturale. </a:t>
            </a:r>
          </a:p>
          <a:p>
            <a:pPr algn="just">
              <a:spcAft>
                <a:spcPts val="600"/>
              </a:spcAft>
            </a:pPr>
            <a:r>
              <a:rPr lang="it-IT" sz="1400" dirty="0">
                <a:latin typeface="+mj-lt"/>
              </a:rPr>
              <a:t>Grazie alla sua esperienza consolidata, il Gruppo 24 ORE, è in grado di proporre </a:t>
            </a:r>
            <a:r>
              <a:rPr lang="it-IT" sz="1400" b="1" dirty="0">
                <a:latin typeface="+mj-lt"/>
              </a:rPr>
              <a:t>soluzioni sinergiche per una informazione e comunicazione a 360°</a:t>
            </a:r>
            <a:r>
              <a:rPr lang="it-IT" sz="1400" dirty="0">
                <a:latin typeface="+mj-lt"/>
              </a:rPr>
              <a:t>capaci di coinvolgere mezzi diversi e contesti creati ad hoc.</a:t>
            </a:r>
          </a:p>
          <a:p>
            <a:pPr algn="just">
              <a:spcAft>
                <a:spcPts val="600"/>
              </a:spcAft>
            </a:pPr>
            <a:r>
              <a:rPr lang="it-IT" sz="1400" dirty="0">
                <a:latin typeface="+mj-lt"/>
              </a:rPr>
              <a:t>La nostra proposta per il </a:t>
            </a:r>
            <a:r>
              <a:rPr lang="it-IT" sz="1400" b="1" dirty="0">
                <a:latin typeface="+mj-lt"/>
              </a:rPr>
              <a:t>sistema associativo CONFINDUSTRIA </a:t>
            </a:r>
            <a:r>
              <a:rPr lang="it-IT" sz="1400" dirty="0">
                <a:latin typeface="+mj-lt"/>
              </a:rPr>
              <a:t>è volta ad instaurare un accordo che coinvolga i diversi media del Gruppo 24 ORE e finalizzato a rafforzare il ruolo del Gruppo quale partner di riferimento editoriale  per i prodotti e i servizi di natura professionale in ambito economico-normativo e finanziario, eventualmente anche in abbinamento con Vostre azioni promozionali</a:t>
            </a:r>
          </a:p>
          <a:p>
            <a:pPr algn="just">
              <a:lnSpc>
                <a:spcPct val="150000"/>
              </a:lnSpc>
            </a:pPr>
            <a:endParaRPr lang="it-IT" sz="1200" dirty="0">
              <a:latin typeface="Franklin Gothic Book" panose="020B0503020102020204" pitchFamily="34" charset="0"/>
            </a:endParaRPr>
          </a:p>
        </p:txBody>
      </p:sp>
      <p:pic>
        <p:nvPicPr>
          <p:cNvPr id="12" name="Immagine 11"/>
          <p:cNvPicPr>
            <a:picLocks noChangeAspect="1"/>
          </p:cNvPicPr>
          <p:nvPr/>
        </p:nvPicPr>
        <p:blipFill rotWithShape="1">
          <a:blip r:embed="rId4"/>
          <a:srcRect t="2195"/>
          <a:stretch/>
        </p:blipFill>
        <p:spPr>
          <a:xfrm>
            <a:off x="6599208" y="2023734"/>
            <a:ext cx="2158769" cy="2519883"/>
          </a:xfrm>
          <a:prstGeom prst="rect">
            <a:avLst/>
          </a:prstGeom>
        </p:spPr>
      </p:pic>
      <p:sp>
        <p:nvSpPr>
          <p:cNvPr id="6" name="Segnaposto numero diapositiva 5">
            <a:extLst>
              <a:ext uri="{FF2B5EF4-FFF2-40B4-BE49-F238E27FC236}">
                <a16:creationId xmlns:a16="http://schemas.microsoft.com/office/drawing/2014/main" id="{290DFFA1-C7C6-8F67-F4DA-8887E872454D}"/>
              </a:ext>
            </a:extLst>
          </p:cNvPr>
          <p:cNvSpPr>
            <a:spLocks noGrp="1"/>
          </p:cNvSpPr>
          <p:nvPr>
            <p:ph type="sldNum" sz="quarter" idx="12"/>
          </p:nvPr>
        </p:nvSpPr>
        <p:spPr/>
        <p:txBody>
          <a:bodyPr/>
          <a:lstStyle/>
          <a:p>
            <a:fld id="{9B213E47-7D87-1444-9A76-101074257B51}" type="slidenum">
              <a:rPr lang="it-IT" smtClean="0"/>
              <a:pPr/>
              <a:t>2</a:t>
            </a:fld>
            <a:endParaRPr lang="it-IT" dirty="0"/>
          </a:p>
        </p:txBody>
      </p:sp>
    </p:spTree>
    <p:custDataLst>
      <p:tags r:id="rId1"/>
    </p:custDataLst>
    <p:extLst>
      <p:ext uri="{BB962C8B-B14F-4D97-AF65-F5344CB8AC3E}">
        <p14:creationId xmlns:p14="http://schemas.microsoft.com/office/powerpoint/2010/main" val="1589472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ttangolo 80"/>
          <p:cNvSpPr/>
          <p:nvPr/>
        </p:nvSpPr>
        <p:spPr>
          <a:xfrm>
            <a:off x="2196231" y="3915883"/>
            <a:ext cx="771331" cy="398106"/>
          </a:xfrm>
          <a:prstGeom prst="rect">
            <a:avLst/>
          </a:prstGeom>
          <a:solidFill>
            <a:srgbClr val="FFE6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Tw Cen MT Condensed" panose="020B0606020104020203" pitchFamily="34" charset="0"/>
              <a:ea typeface="+mn-ea"/>
              <a:cs typeface="+mn-cs"/>
            </a:endParaRPr>
          </a:p>
        </p:txBody>
      </p:sp>
      <p:sp>
        <p:nvSpPr>
          <p:cNvPr id="82" name="Triangolo isoscele 81"/>
          <p:cNvSpPr/>
          <p:nvPr/>
        </p:nvSpPr>
        <p:spPr>
          <a:xfrm rot="10800000">
            <a:off x="2458598" y="4283444"/>
            <a:ext cx="273698" cy="255036"/>
          </a:xfrm>
          <a:prstGeom prst="triangle">
            <a:avLst/>
          </a:prstGeom>
          <a:solidFill>
            <a:srgbClr val="FFE6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Tw Cen MT Condensed" panose="020B0606020104020203" pitchFamily="34" charset="0"/>
              <a:ea typeface="+mn-ea"/>
              <a:cs typeface="+mn-cs"/>
            </a:endParaRPr>
          </a:p>
        </p:txBody>
      </p:sp>
      <p:sp>
        <p:nvSpPr>
          <p:cNvPr id="95" name="CasellaDiTesto 94"/>
          <p:cNvSpPr txBox="1"/>
          <p:nvPr/>
        </p:nvSpPr>
        <p:spPr>
          <a:xfrm>
            <a:off x="2371983" y="3943671"/>
            <a:ext cx="106457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b="1" dirty="0">
                <a:solidFill>
                  <a:prstClr val="black">
                    <a:lumMod val="65000"/>
                    <a:lumOff val="35000"/>
                  </a:prstClr>
                </a:solidFill>
                <a:latin typeface="Tw Cen MT Condensed" panose="020B0606020104020203" pitchFamily="34" charset="0"/>
              </a:rPr>
              <a:t>443</a:t>
            </a:r>
            <a:endParaRPr kumimoji="0" lang="it-IT" sz="1800" b="1" i="0" u="none" strike="noStrike" kern="1200" cap="none" spc="0" normalizeH="0" baseline="0" noProof="0" dirty="0">
              <a:ln>
                <a:noFill/>
              </a:ln>
              <a:solidFill>
                <a:prstClr val="black">
                  <a:lumMod val="65000"/>
                  <a:lumOff val="35000"/>
                </a:prstClr>
              </a:solidFill>
              <a:effectLst/>
              <a:uLnTx/>
              <a:uFillTx/>
              <a:latin typeface="Tw Cen MT Condensed" panose="020B0606020104020203" pitchFamily="34" charset="0"/>
              <a:ea typeface="+mn-ea"/>
              <a:cs typeface="+mn-cs"/>
            </a:endParaRPr>
          </a:p>
        </p:txBody>
      </p:sp>
      <p:sp>
        <p:nvSpPr>
          <p:cNvPr id="100" name="Rettangolo 99"/>
          <p:cNvSpPr/>
          <p:nvPr/>
        </p:nvSpPr>
        <p:spPr>
          <a:xfrm>
            <a:off x="3039354" y="3915883"/>
            <a:ext cx="771331" cy="39810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riangolo isoscele 100"/>
          <p:cNvSpPr/>
          <p:nvPr/>
        </p:nvSpPr>
        <p:spPr>
          <a:xfrm rot="10800000">
            <a:off x="3264449" y="4285197"/>
            <a:ext cx="273698" cy="255036"/>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Tw Cen MT Condensed" panose="020B0606020104020203" pitchFamily="34" charset="0"/>
              <a:ea typeface="+mn-ea"/>
              <a:cs typeface="+mn-cs"/>
            </a:endParaRPr>
          </a:p>
        </p:txBody>
      </p:sp>
      <p:sp>
        <p:nvSpPr>
          <p:cNvPr id="102" name="CasellaDiTesto 101"/>
          <p:cNvSpPr txBox="1"/>
          <p:nvPr/>
        </p:nvSpPr>
        <p:spPr>
          <a:xfrm>
            <a:off x="3192337" y="3929777"/>
            <a:ext cx="59075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228</a:t>
            </a:r>
          </a:p>
        </p:txBody>
      </p:sp>
      <p:sp>
        <p:nvSpPr>
          <p:cNvPr id="103" name="Rettangolo 102"/>
          <p:cNvSpPr/>
          <p:nvPr/>
        </p:nvSpPr>
        <p:spPr>
          <a:xfrm>
            <a:off x="3870876" y="3915883"/>
            <a:ext cx="771331" cy="39810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Triangolo isoscele 103"/>
          <p:cNvSpPr/>
          <p:nvPr/>
        </p:nvSpPr>
        <p:spPr>
          <a:xfrm rot="10800000">
            <a:off x="4095971" y="4285197"/>
            <a:ext cx="273698" cy="255036"/>
          </a:xfrm>
          <a:prstGeom prs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Tw Cen MT Condensed" panose="020B0606020104020203" pitchFamily="34" charset="0"/>
              <a:ea typeface="+mn-ea"/>
              <a:cs typeface="+mn-cs"/>
            </a:endParaRPr>
          </a:p>
        </p:txBody>
      </p:sp>
      <p:pic>
        <p:nvPicPr>
          <p:cNvPr id="110" name="Immagine 10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2099" y="4592967"/>
            <a:ext cx="295060" cy="281861"/>
          </a:xfrm>
          <a:prstGeom prst="rect">
            <a:avLst/>
          </a:prstGeom>
        </p:spPr>
      </p:pic>
      <p:sp>
        <p:nvSpPr>
          <p:cNvPr id="111" name="Rettangolo 110"/>
          <p:cNvSpPr/>
          <p:nvPr/>
        </p:nvSpPr>
        <p:spPr>
          <a:xfrm>
            <a:off x="1038390" y="3933048"/>
            <a:ext cx="771331" cy="366554"/>
          </a:xfrm>
          <a:prstGeom prst="rect">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Tw Cen MT Condensed" panose="020B0606020104020203" pitchFamily="34" charset="0"/>
              <a:ea typeface="+mn-ea"/>
              <a:cs typeface="+mn-cs"/>
            </a:endParaRPr>
          </a:p>
        </p:txBody>
      </p:sp>
      <p:sp>
        <p:nvSpPr>
          <p:cNvPr id="112" name="Triangolo isoscele 111"/>
          <p:cNvSpPr/>
          <p:nvPr/>
        </p:nvSpPr>
        <p:spPr>
          <a:xfrm rot="10800000">
            <a:off x="1279242" y="4294918"/>
            <a:ext cx="273698" cy="243627"/>
          </a:xfrm>
          <a:prstGeom prst="triangl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Tw Cen MT Condensed" panose="020B0606020104020203" pitchFamily="34" charset="0"/>
              <a:ea typeface="+mn-ea"/>
              <a:cs typeface="+mn-cs"/>
            </a:endParaRPr>
          </a:p>
        </p:txBody>
      </p:sp>
      <p:sp>
        <p:nvSpPr>
          <p:cNvPr id="113" name="CasellaDiTesto 112"/>
          <p:cNvSpPr txBox="1"/>
          <p:nvPr/>
        </p:nvSpPr>
        <p:spPr>
          <a:xfrm>
            <a:off x="1155989" y="3936558"/>
            <a:ext cx="55706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33%</a:t>
            </a:r>
          </a:p>
        </p:txBody>
      </p:sp>
      <p:sp>
        <p:nvSpPr>
          <p:cNvPr id="114" name="CasellaDiTesto 113"/>
          <p:cNvSpPr txBox="1"/>
          <p:nvPr/>
        </p:nvSpPr>
        <p:spPr>
          <a:xfrm>
            <a:off x="1044532" y="3198819"/>
            <a:ext cx="2992478" cy="6924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ALTA CONCENTRAZIONE DI LETTORI TARGET BUSINESS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(IMPRENDITORI / DIRIGENTI / LIBERI PROFESSIONISTI)</a:t>
            </a:r>
          </a:p>
        </p:txBody>
      </p:sp>
      <p:sp>
        <p:nvSpPr>
          <p:cNvPr id="115" name="CasellaDiTesto 114"/>
          <p:cNvSpPr txBox="1"/>
          <p:nvPr/>
        </p:nvSpPr>
        <p:spPr>
          <a:xfrm>
            <a:off x="4037010" y="3935069"/>
            <a:ext cx="1064573"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w Cen MT Condensed" panose="020B0606020104020203" pitchFamily="34" charset="0"/>
                <a:ea typeface="+mn-ea"/>
                <a:cs typeface="+mn-cs"/>
              </a:rPr>
              <a:t>241</a:t>
            </a:r>
          </a:p>
        </p:txBody>
      </p:sp>
      <p:sp>
        <p:nvSpPr>
          <p:cNvPr id="116" name="CasellaDiTesto 115"/>
          <p:cNvSpPr txBox="1"/>
          <p:nvPr/>
        </p:nvSpPr>
        <p:spPr>
          <a:xfrm>
            <a:off x="2115161" y="4599458"/>
            <a:ext cx="1911776"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ILSOLE24ORE</a:t>
            </a:r>
          </a:p>
        </p:txBody>
      </p:sp>
      <p:sp>
        <p:nvSpPr>
          <p:cNvPr id="117" name="CasellaDiTesto 116"/>
          <p:cNvSpPr txBox="1"/>
          <p:nvPr/>
        </p:nvSpPr>
        <p:spPr>
          <a:xfrm>
            <a:off x="3039354" y="4607095"/>
            <a:ext cx="831522"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CORRIERE</a:t>
            </a:r>
          </a:p>
        </p:txBody>
      </p:sp>
      <p:sp>
        <p:nvSpPr>
          <p:cNvPr id="118" name="CasellaDiTesto 117"/>
          <p:cNvSpPr txBox="1"/>
          <p:nvPr/>
        </p:nvSpPr>
        <p:spPr>
          <a:xfrm>
            <a:off x="3744330" y="4598791"/>
            <a:ext cx="976978"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REPUBBLICA</a:t>
            </a:r>
          </a:p>
        </p:txBody>
      </p:sp>
      <p:pic>
        <p:nvPicPr>
          <p:cNvPr id="3" name="Elemento grafico 2">
            <a:extLst>
              <a:ext uri="{FF2B5EF4-FFF2-40B4-BE49-F238E27FC236}">
                <a16:creationId xmlns:a16="http://schemas.microsoft.com/office/drawing/2014/main" id="{926E3361-E04B-4DD6-A165-4F833EAFE2C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905549" y="3225811"/>
            <a:ext cx="654540" cy="654540"/>
          </a:xfrm>
          <a:prstGeom prst="rect">
            <a:avLst/>
          </a:prstGeom>
        </p:spPr>
      </p:pic>
      <p:sp>
        <p:nvSpPr>
          <p:cNvPr id="62" name="Rettangolo 61">
            <a:extLst>
              <a:ext uri="{FF2B5EF4-FFF2-40B4-BE49-F238E27FC236}">
                <a16:creationId xmlns:a16="http://schemas.microsoft.com/office/drawing/2014/main" id="{88D755FD-3F34-4DC3-BE1F-38F95C68F0FD}"/>
              </a:ext>
            </a:extLst>
          </p:cNvPr>
          <p:cNvSpPr/>
          <p:nvPr/>
        </p:nvSpPr>
        <p:spPr>
          <a:xfrm>
            <a:off x="5633270" y="1058093"/>
            <a:ext cx="771331" cy="39810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4" name="Triangolo isoscele 63">
            <a:extLst>
              <a:ext uri="{FF2B5EF4-FFF2-40B4-BE49-F238E27FC236}">
                <a16:creationId xmlns:a16="http://schemas.microsoft.com/office/drawing/2014/main" id="{9462377F-3FE5-4967-90C0-DAFD1A47F9D8}"/>
              </a:ext>
            </a:extLst>
          </p:cNvPr>
          <p:cNvSpPr/>
          <p:nvPr/>
        </p:nvSpPr>
        <p:spPr>
          <a:xfrm rot="10800000">
            <a:off x="5882086" y="1442942"/>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6" name="CasellaDiTesto 65">
            <a:extLst>
              <a:ext uri="{FF2B5EF4-FFF2-40B4-BE49-F238E27FC236}">
                <a16:creationId xmlns:a16="http://schemas.microsoft.com/office/drawing/2014/main" id="{5B1AAD48-CAA3-485A-A85B-67577A962BFE}"/>
              </a:ext>
            </a:extLst>
          </p:cNvPr>
          <p:cNvSpPr txBox="1"/>
          <p:nvPr/>
        </p:nvSpPr>
        <p:spPr>
          <a:xfrm>
            <a:off x="5784412" y="1091936"/>
            <a:ext cx="553739"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33%</a:t>
            </a:r>
          </a:p>
        </p:txBody>
      </p:sp>
      <p:sp>
        <p:nvSpPr>
          <p:cNvPr id="69" name="Rettangolo 68">
            <a:extLst>
              <a:ext uri="{FF2B5EF4-FFF2-40B4-BE49-F238E27FC236}">
                <a16:creationId xmlns:a16="http://schemas.microsoft.com/office/drawing/2014/main" id="{6335A808-1AB2-46A5-8902-12DD82C9C723}"/>
              </a:ext>
            </a:extLst>
          </p:cNvPr>
          <p:cNvSpPr/>
          <p:nvPr/>
        </p:nvSpPr>
        <p:spPr>
          <a:xfrm>
            <a:off x="6466099" y="1058093"/>
            <a:ext cx="771331" cy="39810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1" name="Triangolo isoscele 70">
            <a:extLst>
              <a:ext uri="{FF2B5EF4-FFF2-40B4-BE49-F238E27FC236}">
                <a16:creationId xmlns:a16="http://schemas.microsoft.com/office/drawing/2014/main" id="{EC0BEA80-F618-461E-957B-4A7F3BA758D4}"/>
              </a:ext>
            </a:extLst>
          </p:cNvPr>
          <p:cNvSpPr/>
          <p:nvPr/>
        </p:nvSpPr>
        <p:spPr>
          <a:xfrm rot="10800000">
            <a:off x="6714914" y="1443839"/>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3" name="CasellaDiTesto 72">
            <a:extLst>
              <a:ext uri="{FF2B5EF4-FFF2-40B4-BE49-F238E27FC236}">
                <a16:creationId xmlns:a16="http://schemas.microsoft.com/office/drawing/2014/main" id="{2E89D824-623C-470A-BF82-550D9ACD0C9F}"/>
              </a:ext>
            </a:extLst>
          </p:cNvPr>
          <p:cNvSpPr txBox="1"/>
          <p:nvPr/>
        </p:nvSpPr>
        <p:spPr>
          <a:xfrm>
            <a:off x="6566403" y="1087607"/>
            <a:ext cx="611161"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67%</a:t>
            </a:r>
          </a:p>
        </p:txBody>
      </p:sp>
      <p:pic>
        <p:nvPicPr>
          <p:cNvPr id="74" name="Immagine 73">
            <a:extLst>
              <a:ext uri="{FF2B5EF4-FFF2-40B4-BE49-F238E27FC236}">
                <a16:creationId xmlns:a16="http://schemas.microsoft.com/office/drawing/2014/main" id="{B1B32082-7963-495F-BA1B-96ECA27FEA71}"/>
              </a:ext>
            </a:extLst>
          </p:cNvPr>
          <p:cNvPicPr>
            <a:picLocks noChangeAspect="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6773831" y="1771066"/>
            <a:ext cx="155863" cy="401278"/>
          </a:xfrm>
          <a:prstGeom prst="rect">
            <a:avLst/>
          </a:prstGeom>
        </p:spPr>
      </p:pic>
      <p:pic>
        <p:nvPicPr>
          <p:cNvPr id="75" name="Immagine 74">
            <a:extLst>
              <a:ext uri="{FF2B5EF4-FFF2-40B4-BE49-F238E27FC236}">
                <a16:creationId xmlns:a16="http://schemas.microsoft.com/office/drawing/2014/main" id="{62EF79FE-BF88-4FC6-8E3C-07C193872698}"/>
              </a:ext>
            </a:extLst>
          </p:cNvPr>
          <p:cNvPicPr>
            <a:picLocks noChangeAspect="1"/>
          </p:cNvPicPr>
          <p:nvPr/>
        </p:nvPicPr>
        <p:blipFill>
          <a:blip r:embed="rId7" cstate="email">
            <a:biLevel thresh="75000"/>
            <a:extLst>
              <a:ext uri="{28A0092B-C50C-407E-A947-70E740481C1C}">
                <a14:useLocalDpi xmlns:a14="http://schemas.microsoft.com/office/drawing/2010/main"/>
              </a:ext>
            </a:extLst>
          </a:blip>
          <a:stretch>
            <a:fillRect/>
          </a:stretch>
        </p:blipFill>
        <p:spPr>
          <a:xfrm>
            <a:off x="5917825" y="1771066"/>
            <a:ext cx="200639" cy="401278"/>
          </a:xfrm>
          <a:prstGeom prst="rect">
            <a:avLst/>
          </a:prstGeom>
        </p:spPr>
      </p:pic>
      <p:sp>
        <p:nvSpPr>
          <p:cNvPr id="76" name="Rettangolo 75">
            <a:extLst>
              <a:ext uri="{FF2B5EF4-FFF2-40B4-BE49-F238E27FC236}">
                <a16:creationId xmlns:a16="http://schemas.microsoft.com/office/drawing/2014/main" id="{5F98779D-4A10-4D35-A8B0-DF0DA035BAB8}"/>
              </a:ext>
            </a:extLst>
          </p:cNvPr>
          <p:cNvSpPr/>
          <p:nvPr/>
        </p:nvSpPr>
        <p:spPr>
          <a:xfrm>
            <a:off x="7818506" y="1058093"/>
            <a:ext cx="771331" cy="39810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80" name="Triangolo isoscele 79">
            <a:extLst>
              <a:ext uri="{FF2B5EF4-FFF2-40B4-BE49-F238E27FC236}">
                <a16:creationId xmlns:a16="http://schemas.microsoft.com/office/drawing/2014/main" id="{DBC1551C-0E18-4913-BD14-73C83229F0AD}"/>
              </a:ext>
            </a:extLst>
          </p:cNvPr>
          <p:cNvSpPr/>
          <p:nvPr/>
        </p:nvSpPr>
        <p:spPr>
          <a:xfrm rot="10800000">
            <a:off x="8067322" y="1456199"/>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88" name="CasellaDiTesto 87">
            <a:extLst>
              <a:ext uri="{FF2B5EF4-FFF2-40B4-BE49-F238E27FC236}">
                <a16:creationId xmlns:a16="http://schemas.microsoft.com/office/drawing/2014/main" id="{E056DBC3-1C98-4AD8-89B4-0492AD3A5BA3}"/>
              </a:ext>
            </a:extLst>
          </p:cNvPr>
          <p:cNvSpPr txBox="1"/>
          <p:nvPr/>
        </p:nvSpPr>
        <p:spPr>
          <a:xfrm>
            <a:off x="7936744" y="1108299"/>
            <a:ext cx="1064573"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40%</a:t>
            </a:r>
          </a:p>
        </p:txBody>
      </p:sp>
      <p:pic>
        <p:nvPicPr>
          <p:cNvPr id="90" name="Immagine 89">
            <a:extLst>
              <a:ext uri="{FF2B5EF4-FFF2-40B4-BE49-F238E27FC236}">
                <a16:creationId xmlns:a16="http://schemas.microsoft.com/office/drawing/2014/main" id="{FF2D0383-67F6-48C8-A061-D3041C233ED4}"/>
              </a:ext>
            </a:extLst>
          </p:cNvPr>
          <p:cNvPicPr>
            <a:picLocks noChangeAspect="1"/>
          </p:cNvPicPr>
          <p:nvPr/>
        </p:nvPicPr>
        <p:blipFill>
          <a:blip r:embed="rId8" cstate="email">
            <a:grayscl/>
            <a:extLst>
              <a:ext uri="{28A0092B-C50C-407E-A947-70E740481C1C}">
                <a14:useLocalDpi xmlns:a14="http://schemas.microsoft.com/office/drawing/2010/main"/>
              </a:ext>
            </a:extLst>
          </a:blip>
          <a:stretch>
            <a:fillRect/>
          </a:stretch>
        </p:blipFill>
        <p:spPr>
          <a:xfrm>
            <a:off x="8024737" y="1742668"/>
            <a:ext cx="357284" cy="357284"/>
          </a:xfrm>
          <a:prstGeom prst="rect">
            <a:avLst/>
          </a:prstGeom>
        </p:spPr>
      </p:pic>
      <p:sp>
        <p:nvSpPr>
          <p:cNvPr id="92" name="CasellaDiTesto 91">
            <a:extLst>
              <a:ext uri="{FF2B5EF4-FFF2-40B4-BE49-F238E27FC236}">
                <a16:creationId xmlns:a16="http://schemas.microsoft.com/office/drawing/2014/main" id="{F4D9D0D6-5809-4613-AC95-B39ABE7C3AD1}"/>
              </a:ext>
            </a:extLst>
          </p:cNvPr>
          <p:cNvSpPr txBox="1"/>
          <p:nvPr/>
        </p:nvSpPr>
        <p:spPr>
          <a:xfrm>
            <a:off x="5532611" y="795482"/>
            <a:ext cx="89573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SESSO</a:t>
            </a:r>
          </a:p>
        </p:txBody>
      </p:sp>
      <p:sp>
        <p:nvSpPr>
          <p:cNvPr id="94" name="CasellaDiTesto 93">
            <a:extLst>
              <a:ext uri="{FF2B5EF4-FFF2-40B4-BE49-F238E27FC236}">
                <a16:creationId xmlns:a16="http://schemas.microsoft.com/office/drawing/2014/main" id="{823FAAFB-6F29-48D8-B040-54B01AADEAE9}"/>
              </a:ext>
            </a:extLst>
          </p:cNvPr>
          <p:cNvSpPr txBox="1"/>
          <p:nvPr/>
        </p:nvSpPr>
        <p:spPr>
          <a:xfrm>
            <a:off x="7728544" y="812446"/>
            <a:ext cx="89573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LAUREATI</a:t>
            </a:r>
          </a:p>
        </p:txBody>
      </p:sp>
      <p:sp>
        <p:nvSpPr>
          <p:cNvPr id="99" name="Rettangolo 98">
            <a:extLst>
              <a:ext uri="{FF2B5EF4-FFF2-40B4-BE49-F238E27FC236}">
                <a16:creationId xmlns:a16="http://schemas.microsoft.com/office/drawing/2014/main" id="{0BC78150-9F6D-4859-8883-67B380E75439}"/>
              </a:ext>
            </a:extLst>
          </p:cNvPr>
          <p:cNvSpPr/>
          <p:nvPr/>
        </p:nvSpPr>
        <p:spPr>
          <a:xfrm>
            <a:off x="5709795" y="2491322"/>
            <a:ext cx="2814413" cy="39810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05" name="Triangolo isoscele 104">
            <a:extLst>
              <a:ext uri="{FF2B5EF4-FFF2-40B4-BE49-F238E27FC236}">
                <a16:creationId xmlns:a16="http://schemas.microsoft.com/office/drawing/2014/main" id="{E705F405-5B3E-47D0-8578-AE28409668D8}"/>
              </a:ext>
            </a:extLst>
          </p:cNvPr>
          <p:cNvSpPr/>
          <p:nvPr/>
        </p:nvSpPr>
        <p:spPr>
          <a:xfrm rot="10800000">
            <a:off x="5922254" y="2863382"/>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06" name="Triangolo isoscele 105">
            <a:extLst>
              <a:ext uri="{FF2B5EF4-FFF2-40B4-BE49-F238E27FC236}">
                <a16:creationId xmlns:a16="http://schemas.microsoft.com/office/drawing/2014/main" id="{D83A6E2C-18E0-4668-B2F8-BB5DDF955DDA}"/>
              </a:ext>
            </a:extLst>
          </p:cNvPr>
          <p:cNvSpPr/>
          <p:nvPr/>
        </p:nvSpPr>
        <p:spPr>
          <a:xfrm rot="10800000">
            <a:off x="6481126" y="2863382"/>
            <a:ext cx="273698" cy="255036"/>
          </a:xfrm>
          <a:prstGeom prst="triangl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07" name="Triangolo isoscele 106">
            <a:extLst>
              <a:ext uri="{FF2B5EF4-FFF2-40B4-BE49-F238E27FC236}">
                <a16:creationId xmlns:a16="http://schemas.microsoft.com/office/drawing/2014/main" id="{4B1137F2-C6A4-49DB-9B69-5D72F8DE2A96}"/>
              </a:ext>
            </a:extLst>
          </p:cNvPr>
          <p:cNvSpPr/>
          <p:nvPr/>
        </p:nvSpPr>
        <p:spPr>
          <a:xfrm rot="10800000">
            <a:off x="6957068" y="2872655"/>
            <a:ext cx="273698" cy="255036"/>
          </a:xfrm>
          <a:prstGeom prst="triangl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08" name="Triangolo isoscele 107">
            <a:extLst>
              <a:ext uri="{FF2B5EF4-FFF2-40B4-BE49-F238E27FC236}">
                <a16:creationId xmlns:a16="http://schemas.microsoft.com/office/drawing/2014/main" id="{1BC056AB-0702-4382-97F3-9AD4ED0233D5}"/>
              </a:ext>
            </a:extLst>
          </p:cNvPr>
          <p:cNvSpPr/>
          <p:nvPr/>
        </p:nvSpPr>
        <p:spPr>
          <a:xfrm rot="10800000">
            <a:off x="7518387" y="2863382"/>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09" name="Triangolo isoscele 108">
            <a:extLst>
              <a:ext uri="{FF2B5EF4-FFF2-40B4-BE49-F238E27FC236}">
                <a16:creationId xmlns:a16="http://schemas.microsoft.com/office/drawing/2014/main" id="{2FE1D8BE-F870-4533-BD7D-9C1763B57F24}"/>
              </a:ext>
            </a:extLst>
          </p:cNvPr>
          <p:cNvSpPr/>
          <p:nvPr/>
        </p:nvSpPr>
        <p:spPr>
          <a:xfrm rot="10800000">
            <a:off x="8044029" y="2863382"/>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19" name="CasellaDiTesto 118">
            <a:extLst>
              <a:ext uri="{FF2B5EF4-FFF2-40B4-BE49-F238E27FC236}">
                <a16:creationId xmlns:a16="http://schemas.microsoft.com/office/drawing/2014/main" id="{DEE711CE-EF05-40F3-87BE-F6AD58B50F82}"/>
              </a:ext>
            </a:extLst>
          </p:cNvPr>
          <p:cNvSpPr txBox="1"/>
          <p:nvPr/>
        </p:nvSpPr>
        <p:spPr>
          <a:xfrm>
            <a:off x="5796583" y="3160957"/>
            <a:ext cx="895739" cy="261610"/>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14/24</a:t>
            </a:r>
          </a:p>
        </p:txBody>
      </p:sp>
      <p:sp>
        <p:nvSpPr>
          <p:cNvPr id="120" name="CasellaDiTesto 119">
            <a:extLst>
              <a:ext uri="{FF2B5EF4-FFF2-40B4-BE49-F238E27FC236}">
                <a16:creationId xmlns:a16="http://schemas.microsoft.com/office/drawing/2014/main" id="{0F2CC410-BE21-4642-94E3-ED911C03C5E3}"/>
              </a:ext>
            </a:extLst>
          </p:cNvPr>
          <p:cNvSpPr txBox="1"/>
          <p:nvPr/>
        </p:nvSpPr>
        <p:spPr>
          <a:xfrm>
            <a:off x="6338151" y="3160957"/>
            <a:ext cx="895739" cy="261610"/>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25/44</a:t>
            </a:r>
          </a:p>
        </p:txBody>
      </p:sp>
      <p:sp>
        <p:nvSpPr>
          <p:cNvPr id="121" name="CasellaDiTesto 120">
            <a:extLst>
              <a:ext uri="{FF2B5EF4-FFF2-40B4-BE49-F238E27FC236}">
                <a16:creationId xmlns:a16="http://schemas.microsoft.com/office/drawing/2014/main" id="{2670165A-40BA-4C03-BCBA-B521462A1603}"/>
              </a:ext>
            </a:extLst>
          </p:cNvPr>
          <p:cNvSpPr txBox="1"/>
          <p:nvPr/>
        </p:nvSpPr>
        <p:spPr>
          <a:xfrm>
            <a:off x="6865462" y="3160957"/>
            <a:ext cx="895739" cy="261610"/>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45/54</a:t>
            </a:r>
          </a:p>
        </p:txBody>
      </p:sp>
      <p:sp>
        <p:nvSpPr>
          <p:cNvPr id="122" name="CasellaDiTesto 121">
            <a:extLst>
              <a:ext uri="{FF2B5EF4-FFF2-40B4-BE49-F238E27FC236}">
                <a16:creationId xmlns:a16="http://schemas.microsoft.com/office/drawing/2014/main" id="{B60ED0AF-21BB-4EE8-BD2A-4FBA16F1FBE9}"/>
              </a:ext>
            </a:extLst>
          </p:cNvPr>
          <p:cNvSpPr txBox="1"/>
          <p:nvPr/>
        </p:nvSpPr>
        <p:spPr>
          <a:xfrm>
            <a:off x="7381759" y="3160957"/>
            <a:ext cx="895739" cy="261610"/>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55/64</a:t>
            </a:r>
          </a:p>
        </p:txBody>
      </p:sp>
      <p:sp>
        <p:nvSpPr>
          <p:cNvPr id="123" name="CasellaDiTesto 122">
            <a:extLst>
              <a:ext uri="{FF2B5EF4-FFF2-40B4-BE49-F238E27FC236}">
                <a16:creationId xmlns:a16="http://schemas.microsoft.com/office/drawing/2014/main" id="{C2CB26F0-9F2D-4D76-975F-8AF040BC7A09}"/>
              </a:ext>
            </a:extLst>
          </p:cNvPr>
          <p:cNvSpPr txBox="1"/>
          <p:nvPr/>
        </p:nvSpPr>
        <p:spPr>
          <a:xfrm>
            <a:off x="7963920" y="3160957"/>
            <a:ext cx="895739" cy="261610"/>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&gt;64</a:t>
            </a:r>
          </a:p>
        </p:txBody>
      </p:sp>
      <p:sp>
        <p:nvSpPr>
          <p:cNvPr id="124" name="CasellaDiTesto 123">
            <a:extLst>
              <a:ext uri="{FF2B5EF4-FFF2-40B4-BE49-F238E27FC236}">
                <a16:creationId xmlns:a16="http://schemas.microsoft.com/office/drawing/2014/main" id="{6ECA0F99-9EAD-4B43-B1F4-AD5A25C4685E}"/>
              </a:ext>
            </a:extLst>
          </p:cNvPr>
          <p:cNvSpPr txBox="1"/>
          <p:nvPr/>
        </p:nvSpPr>
        <p:spPr>
          <a:xfrm>
            <a:off x="5628574" y="2235287"/>
            <a:ext cx="1911776"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ETÀ</a:t>
            </a:r>
          </a:p>
        </p:txBody>
      </p:sp>
      <p:sp>
        <p:nvSpPr>
          <p:cNvPr id="126" name="Rettangolo 125">
            <a:extLst>
              <a:ext uri="{FF2B5EF4-FFF2-40B4-BE49-F238E27FC236}">
                <a16:creationId xmlns:a16="http://schemas.microsoft.com/office/drawing/2014/main" id="{C92FE37E-32D5-4E3C-9FA7-DF00197CBFC0}"/>
              </a:ext>
            </a:extLst>
          </p:cNvPr>
          <p:cNvSpPr/>
          <p:nvPr/>
        </p:nvSpPr>
        <p:spPr>
          <a:xfrm>
            <a:off x="5837423" y="3818423"/>
            <a:ext cx="1824284" cy="398106"/>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28" name="Triangolo isoscele 127">
            <a:extLst>
              <a:ext uri="{FF2B5EF4-FFF2-40B4-BE49-F238E27FC236}">
                <a16:creationId xmlns:a16="http://schemas.microsoft.com/office/drawing/2014/main" id="{1189A3C5-6377-4601-A83F-BF564B0CF4B7}"/>
              </a:ext>
            </a:extLst>
          </p:cNvPr>
          <p:cNvSpPr/>
          <p:nvPr/>
        </p:nvSpPr>
        <p:spPr>
          <a:xfrm rot="10800000">
            <a:off x="5986635" y="4190483"/>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29" name="Triangolo isoscele 128">
            <a:extLst>
              <a:ext uri="{FF2B5EF4-FFF2-40B4-BE49-F238E27FC236}">
                <a16:creationId xmlns:a16="http://schemas.microsoft.com/office/drawing/2014/main" id="{C6C4A7E8-D92E-44C4-A163-A41F9AF84B41}"/>
              </a:ext>
            </a:extLst>
          </p:cNvPr>
          <p:cNvSpPr/>
          <p:nvPr/>
        </p:nvSpPr>
        <p:spPr>
          <a:xfrm rot="10800000">
            <a:off x="6550749" y="4190483"/>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30" name="Triangolo isoscele 129">
            <a:extLst>
              <a:ext uri="{FF2B5EF4-FFF2-40B4-BE49-F238E27FC236}">
                <a16:creationId xmlns:a16="http://schemas.microsoft.com/office/drawing/2014/main" id="{ECEF1156-0894-4A64-A7A0-10AE570B5C08}"/>
              </a:ext>
            </a:extLst>
          </p:cNvPr>
          <p:cNvSpPr/>
          <p:nvPr/>
        </p:nvSpPr>
        <p:spPr>
          <a:xfrm rot="10800000">
            <a:off x="7157246" y="4190483"/>
            <a:ext cx="273698" cy="255036"/>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32" name="CasellaDiTesto 131">
            <a:extLst>
              <a:ext uri="{FF2B5EF4-FFF2-40B4-BE49-F238E27FC236}">
                <a16:creationId xmlns:a16="http://schemas.microsoft.com/office/drawing/2014/main" id="{0AE47754-E2EE-4BC8-B77D-0575771F0C22}"/>
              </a:ext>
            </a:extLst>
          </p:cNvPr>
          <p:cNvSpPr txBox="1"/>
          <p:nvPr/>
        </p:nvSpPr>
        <p:spPr>
          <a:xfrm>
            <a:off x="5811494" y="4422511"/>
            <a:ext cx="634479" cy="261610"/>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NORD</a:t>
            </a:r>
          </a:p>
        </p:txBody>
      </p:sp>
      <p:sp>
        <p:nvSpPr>
          <p:cNvPr id="133" name="CasellaDiTesto 132">
            <a:extLst>
              <a:ext uri="{FF2B5EF4-FFF2-40B4-BE49-F238E27FC236}">
                <a16:creationId xmlns:a16="http://schemas.microsoft.com/office/drawing/2014/main" id="{66E49D25-69C5-4DB0-8C58-6049232D134D}"/>
              </a:ext>
            </a:extLst>
          </p:cNvPr>
          <p:cNvSpPr txBox="1"/>
          <p:nvPr/>
        </p:nvSpPr>
        <p:spPr>
          <a:xfrm>
            <a:off x="6288818" y="4422511"/>
            <a:ext cx="895739" cy="261610"/>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CENTRO</a:t>
            </a:r>
          </a:p>
        </p:txBody>
      </p:sp>
      <p:sp>
        <p:nvSpPr>
          <p:cNvPr id="134" name="CasellaDiTesto 133">
            <a:extLst>
              <a:ext uri="{FF2B5EF4-FFF2-40B4-BE49-F238E27FC236}">
                <a16:creationId xmlns:a16="http://schemas.microsoft.com/office/drawing/2014/main" id="{1895EDA0-7E94-435A-A091-F9C1B3F5DF58}"/>
              </a:ext>
            </a:extLst>
          </p:cNvPr>
          <p:cNvSpPr txBox="1"/>
          <p:nvPr/>
        </p:nvSpPr>
        <p:spPr>
          <a:xfrm>
            <a:off x="7068567" y="4422511"/>
            <a:ext cx="540517" cy="430887"/>
          </a:xfrm>
          <a:prstGeom prst="rect">
            <a:avLst/>
          </a:prstGeom>
          <a:noFill/>
          <a:ln>
            <a:no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SUD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ISOLE</a:t>
            </a:r>
          </a:p>
        </p:txBody>
      </p:sp>
      <p:sp>
        <p:nvSpPr>
          <p:cNvPr id="136" name="CasellaDiTesto 135">
            <a:extLst>
              <a:ext uri="{FF2B5EF4-FFF2-40B4-BE49-F238E27FC236}">
                <a16:creationId xmlns:a16="http://schemas.microsoft.com/office/drawing/2014/main" id="{8AF67AE3-F001-4447-A237-7EE6F7674280}"/>
              </a:ext>
            </a:extLst>
          </p:cNvPr>
          <p:cNvSpPr txBox="1"/>
          <p:nvPr/>
        </p:nvSpPr>
        <p:spPr>
          <a:xfrm>
            <a:off x="5210904" y="3857286"/>
            <a:ext cx="2660967" cy="30777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58%     19%     24%</a:t>
            </a:r>
          </a:p>
        </p:txBody>
      </p:sp>
      <p:sp>
        <p:nvSpPr>
          <p:cNvPr id="89" name="CasellaDiTesto 88">
            <a:extLst>
              <a:ext uri="{FF2B5EF4-FFF2-40B4-BE49-F238E27FC236}">
                <a16:creationId xmlns:a16="http://schemas.microsoft.com/office/drawing/2014/main" id="{B8935C04-FE7C-4CC3-90E8-E5D0955CDE8C}"/>
              </a:ext>
            </a:extLst>
          </p:cNvPr>
          <p:cNvSpPr txBox="1"/>
          <p:nvPr/>
        </p:nvSpPr>
        <p:spPr>
          <a:xfrm>
            <a:off x="685892" y="4919224"/>
            <a:ext cx="7943335" cy="215444"/>
          </a:xfrm>
          <a:prstGeom prst="rect">
            <a:avLst/>
          </a:prstGeom>
          <a:noFill/>
        </p:spPr>
        <p:txBody>
          <a:bodyPr wrap="square" rtlCol="0">
            <a:spAutoFit/>
          </a:bodyPr>
          <a:lstStyle>
            <a:defPPr>
              <a:defRPr lang="it-IT"/>
            </a:defPPr>
            <a:lvl1pPr>
              <a:defRPr sz="1000" i="1">
                <a:solidFill>
                  <a:prstClr val="black"/>
                </a:solidFill>
                <a:latin typeface="Calibri" panose="020F0502020204030204"/>
              </a:defRPr>
            </a:lvl1pPr>
          </a:lstStyle>
          <a:p>
            <a:pPr marR="50370" algn="l"/>
            <a:r>
              <a:rPr lang="it-IT" sz="800" b="0" i="1" u="none" strike="noStrike" baseline="0" dirty="0">
                <a:latin typeface="Calibri" panose="020F0502020204030204" pitchFamily="34" charset="0"/>
              </a:rPr>
              <a:t>Fonti: </a:t>
            </a:r>
            <a:r>
              <a:rPr lang="it-IT" sz="800" b="0" i="1" u="none" strike="noStrike" baseline="0" dirty="0" err="1">
                <a:latin typeface="Calibri" panose="020F0502020204030204" pitchFamily="34" charset="0"/>
              </a:rPr>
              <a:t>Audicom</a:t>
            </a:r>
            <a:r>
              <a:rPr lang="it-IT" sz="800" b="0" i="1" u="none" strike="noStrike" baseline="0" dirty="0">
                <a:latin typeface="Calibri" panose="020F0502020204030204" pitchFamily="34" charset="0"/>
              </a:rPr>
              <a:t> Sistema Audipress 2024.1. Carta e/o replica (% </a:t>
            </a:r>
            <a:r>
              <a:rPr lang="it-IT" sz="800" b="0" i="1" u="none" strike="noStrike" baseline="0" dirty="0" err="1">
                <a:latin typeface="Calibri" panose="020F0502020204030204" pitchFamily="34" charset="0"/>
              </a:rPr>
              <a:t>comp</a:t>
            </a:r>
            <a:r>
              <a:rPr lang="it-IT" sz="800" b="0" i="1" u="none" strike="noStrike" baseline="0" dirty="0">
                <a:latin typeface="Calibri" panose="020F0502020204030204" pitchFamily="34" charset="0"/>
              </a:rPr>
              <a:t> e i. </a:t>
            </a:r>
            <a:r>
              <a:rPr lang="it-IT" sz="800" b="0" i="1" u="none" strike="noStrike" baseline="0" dirty="0" err="1">
                <a:latin typeface="Calibri" panose="020F0502020204030204" pitchFamily="34" charset="0"/>
              </a:rPr>
              <a:t>conc</a:t>
            </a:r>
            <a:r>
              <a:rPr lang="it-IT" sz="800" b="0" i="1" u="none" strike="noStrike" baseline="0" dirty="0">
                <a:latin typeface="Calibri" panose="020F0502020204030204" pitchFamily="34" charset="0"/>
              </a:rPr>
              <a:t>.); Sinottica TSSP 2024A (i. affinità), </a:t>
            </a:r>
            <a:r>
              <a:rPr lang="it-IT" sz="800" b="0" i="1" u="none" strike="noStrike" baseline="0" dirty="0" err="1">
                <a:latin typeface="Calibri" panose="020F0502020204030204" pitchFamily="34" charset="0"/>
              </a:rPr>
              <a:t>Eumetra</a:t>
            </a:r>
            <a:r>
              <a:rPr lang="it-IT" sz="800" b="0" i="1" u="none" strike="noStrike" baseline="0" dirty="0">
                <a:latin typeface="Calibri" panose="020F0502020204030204" pitchFamily="34" charset="0"/>
              </a:rPr>
              <a:t> 2024 «Benessere e sostenibilità»</a:t>
            </a:r>
            <a:endParaRPr kumimoji="0" lang="it-IT" sz="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ttangolo 1">
            <a:extLst>
              <a:ext uri="{FF2B5EF4-FFF2-40B4-BE49-F238E27FC236}">
                <a16:creationId xmlns:a16="http://schemas.microsoft.com/office/drawing/2014/main" id="{A96C5079-D745-405C-B630-0C90BC5340BD}"/>
              </a:ext>
            </a:extLst>
          </p:cNvPr>
          <p:cNvSpPr/>
          <p:nvPr/>
        </p:nvSpPr>
        <p:spPr>
          <a:xfrm>
            <a:off x="6338151" y="2497227"/>
            <a:ext cx="510835" cy="36509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30%</a:t>
            </a:r>
          </a:p>
        </p:txBody>
      </p:sp>
      <p:sp>
        <p:nvSpPr>
          <p:cNvPr id="65" name="Rettangolo 64">
            <a:extLst>
              <a:ext uri="{FF2B5EF4-FFF2-40B4-BE49-F238E27FC236}">
                <a16:creationId xmlns:a16="http://schemas.microsoft.com/office/drawing/2014/main" id="{54354EB8-202A-43C6-9791-E8344410CF5F}"/>
              </a:ext>
            </a:extLst>
          </p:cNvPr>
          <p:cNvSpPr/>
          <p:nvPr/>
        </p:nvSpPr>
        <p:spPr>
          <a:xfrm>
            <a:off x="6848985" y="2497227"/>
            <a:ext cx="510835" cy="36509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29%</a:t>
            </a:r>
          </a:p>
        </p:txBody>
      </p:sp>
      <p:sp>
        <p:nvSpPr>
          <p:cNvPr id="68" name="Text Placeholder 1">
            <a:extLst>
              <a:ext uri="{FF2B5EF4-FFF2-40B4-BE49-F238E27FC236}">
                <a16:creationId xmlns:a16="http://schemas.microsoft.com/office/drawing/2014/main" id="{9DBB9A1B-F0AE-48D4-B24D-CFE193B93F70}"/>
              </a:ext>
            </a:extLst>
          </p:cNvPr>
          <p:cNvSpPr txBox="1">
            <a:spLocks/>
          </p:cNvSpPr>
          <p:nvPr/>
        </p:nvSpPr>
        <p:spPr>
          <a:xfrm>
            <a:off x="321422" y="815014"/>
            <a:ext cx="5307152" cy="543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it-IT" sz="2475"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sym typeface="Helvetica Light"/>
              </a:rPr>
              <a:t>Il Sole 24 Ore - Un target qualificato</a:t>
            </a:r>
          </a:p>
        </p:txBody>
      </p:sp>
      <p:sp>
        <p:nvSpPr>
          <p:cNvPr id="70" name="Rettangolo 69">
            <a:extLst>
              <a:ext uri="{FF2B5EF4-FFF2-40B4-BE49-F238E27FC236}">
                <a16:creationId xmlns:a16="http://schemas.microsoft.com/office/drawing/2014/main" id="{6C963CF1-EDDB-4437-97E8-8F8134BA0CB6}"/>
              </a:ext>
            </a:extLst>
          </p:cNvPr>
          <p:cNvSpPr/>
          <p:nvPr/>
        </p:nvSpPr>
        <p:spPr>
          <a:xfrm>
            <a:off x="362316" y="1495634"/>
            <a:ext cx="4960640" cy="1680781"/>
          </a:xfrm>
          <a:prstGeom prst="rect">
            <a:avLst/>
          </a:prstGeom>
        </p:spPr>
        <p:txBody>
          <a:bodyPr wrap="square" lIns="68580" tIns="34290" rIns="68580" bIns="34290" anchor="t">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I lettori del Sole 24 Ore sono al </a:t>
            </a:r>
            <a:r>
              <a:rPr kumimoji="0" lang="it-IT" sz="1100" b="1" i="0" u="none" strike="noStrike" kern="1200" cap="none" spc="0" normalizeH="0" baseline="0" noProof="0" dirty="0">
                <a:ln>
                  <a:noFill/>
                </a:ln>
                <a:solidFill>
                  <a:prstClr val="black"/>
                </a:solidFill>
                <a:effectLst/>
                <a:uLnTx/>
                <a:uFillTx/>
                <a:latin typeface="Calibri"/>
                <a:ea typeface="+mn-ea"/>
                <a:cs typeface="+mn-cs"/>
              </a:rPr>
              <a:t>vertice delle imprese </a:t>
            </a:r>
            <a:r>
              <a:rPr kumimoji="0" lang="it-IT" sz="1100" b="0" i="0" u="none" strike="noStrike" kern="1200" cap="none" spc="0" normalizeH="0" baseline="0" noProof="0" dirty="0">
                <a:ln>
                  <a:noFill/>
                </a:ln>
                <a:solidFill>
                  <a:prstClr val="black"/>
                </a:solidFill>
                <a:effectLst/>
                <a:uLnTx/>
                <a:uFillTx/>
                <a:latin typeface="Calibri"/>
                <a:ea typeface="+mn-ea"/>
                <a:cs typeface="+mn-cs"/>
              </a:rPr>
              <a:t>e rivestono il ruolo di </a:t>
            </a:r>
            <a:r>
              <a:rPr kumimoji="0" lang="it-IT" sz="1100" b="1" i="0" u="none" strike="noStrike" kern="1200" cap="none" spc="0" normalizeH="0" baseline="0" noProof="0" dirty="0" err="1">
                <a:ln>
                  <a:noFill/>
                </a:ln>
                <a:solidFill>
                  <a:prstClr val="black"/>
                </a:solidFill>
                <a:effectLst/>
                <a:uLnTx/>
                <a:uFillTx/>
                <a:latin typeface="Calibri"/>
                <a:ea typeface="+mn-ea"/>
                <a:cs typeface="+mn-cs"/>
              </a:rPr>
              <a:t>decision</a:t>
            </a:r>
            <a:r>
              <a:rPr kumimoji="0" lang="it-IT" sz="1100" b="1" i="0" u="none" strike="noStrike" kern="1200" cap="none" spc="0" normalizeH="0" baseline="0" noProof="0" dirty="0">
                <a:ln>
                  <a:noFill/>
                </a:ln>
                <a:solidFill>
                  <a:prstClr val="black"/>
                </a:solidFill>
                <a:effectLst/>
                <a:uLnTx/>
                <a:uFillTx/>
                <a:latin typeface="Calibri"/>
                <a:ea typeface="+mn-ea"/>
                <a:cs typeface="+mn-cs"/>
              </a:rPr>
              <a:t> maker</a:t>
            </a:r>
            <a:r>
              <a:rPr kumimoji="0" lang="it-IT" sz="1100" b="0" i="0" u="none" strike="noStrike" kern="1200" cap="none" spc="0" normalizeH="0" baseline="0" noProof="0" dirty="0">
                <a:ln>
                  <a:noFill/>
                </a:ln>
                <a:solidFill>
                  <a:prstClr val="black"/>
                </a:solidFill>
                <a:effectLst/>
                <a:uLnTx/>
                <a:uFillTx/>
                <a:latin typeface="Calibri"/>
                <a:ea typeface="+mn-ea"/>
                <a:cs typeface="+mn-cs"/>
              </a:rPr>
              <a:t>:</a:t>
            </a:r>
          </a:p>
          <a:p>
            <a:pPr marL="214313" marR="0" lvl="0" indent="-214313" algn="just"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in azienda </a:t>
            </a:r>
            <a:r>
              <a:rPr kumimoji="0" lang="it-IT" sz="1100" b="0" i="1" u="none" strike="noStrike" kern="1200" cap="none" spc="0" normalizeH="0" baseline="0" noProof="0" dirty="0">
                <a:ln>
                  <a:noFill/>
                </a:ln>
                <a:solidFill>
                  <a:prstClr val="black"/>
                </a:solidFill>
                <a:effectLst/>
                <a:uLnTx/>
                <a:uFillTx/>
                <a:latin typeface="Calibri"/>
                <a:ea typeface="+mn-ea"/>
                <a:cs typeface="+mn-cs"/>
              </a:rPr>
              <a:t>(</a:t>
            </a:r>
            <a:r>
              <a:rPr kumimoji="0" lang="it-IT" sz="1100" b="0" i="1" u="none" strike="noStrike" kern="1200" cap="none" spc="0" normalizeH="0" baseline="0" noProof="0" dirty="0" err="1">
                <a:ln>
                  <a:noFill/>
                </a:ln>
                <a:solidFill>
                  <a:prstClr val="black"/>
                </a:solidFill>
                <a:effectLst/>
                <a:uLnTx/>
                <a:uFillTx/>
                <a:latin typeface="Calibri"/>
                <a:ea typeface="+mn-ea"/>
                <a:cs typeface="+mn-cs"/>
              </a:rPr>
              <a:t>i.c.</a:t>
            </a:r>
            <a:r>
              <a:rPr kumimoji="0" lang="it-IT" sz="1100" b="0" i="1" u="none" strike="noStrike" kern="1200" cap="none" spc="0" normalizeH="0" baseline="0" noProof="0" dirty="0">
                <a:ln>
                  <a:noFill/>
                </a:ln>
                <a:solidFill>
                  <a:prstClr val="black"/>
                </a:solidFill>
                <a:effectLst/>
                <a:uLnTx/>
                <a:uFillTx/>
                <a:latin typeface="Calibri"/>
                <a:ea typeface="+mn-ea"/>
                <a:cs typeface="+mn-cs"/>
              </a:rPr>
              <a:t> 140)</a:t>
            </a:r>
            <a:r>
              <a:rPr kumimoji="0" lang="it-IT" sz="1100" b="0" i="0" u="none" strike="noStrike" kern="1200" cap="none" spc="0" normalizeH="0" baseline="0" noProof="0" dirty="0">
                <a:ln>
                  <a:noFill/>
                </a:ln>
                <a:solidFill>
                  <a:prstClr val="black"/>
                </a:solidFill>
                <a:effectLst/>
                <a:uLnTx/>
                <a:uFillTx/>
                <a:latin typeface="Calibri"/>
                <a:ea typeface="+mn-ea"/>
                <a:cs typeface="+mn-cs"/>
              </a:rPr>
              <a:t>, anche in ambito internazionale</a:t>
            </a:r>
          </a:p>
          <a:p>
            <a:pPr marL="214313" marR="0" lvl="0" indent="-214313" algn="just" defTabSz="4572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in famiglia</a:t>
            </a:r>
            <a:r>
              <a:rPr kumimoji="0" lang="it-IT" sz="1100" b="0" i="0" u="none" strike="noStrike" kern="1200" cap="none" spc="0" normalizeH="0" baseline="0" noProof="0" dirty="0">
                <a:ln>
                  <a:noFill/>
                </a:ln>
                <a:solidFill>
                  <a:prstClr val="black"/>
                </a:solidFill>
                <a:effectLst/>
                <a:uLnTx/>
                <a:uFillTx/>
                <a:latin typeface="Calibri"/>
                <a:ea typeface="+mn-ea"/>
                <a:cs typeface="+mn-cs"/>
              </a:rPr>
              <a:t>, per gli acquisti più importanti </a:t>
            </a:r>
            <a:r>
              <a:rPr kumimoji="0" lang="it-IT" sz="1100" b="0" i="1" u="none" strike="noStrike" kern="1200" cap="none" spc="0" normalizeH="0" baseline="0" noProof="0" dirty="0">
                <a:ln>
                  <a:noFill/>
                </a:ln>
                <a:solidFill>
                  <a:prstClr val="black"/>
                </a:solidFill>
                <a:effectLst/>
                <a:uLnTx/>
                <a:uFillTx/>
                <a:latin typeface="Calibri"/>
                <a:ea typeface="+mn-ea"/>
                <a:cs typeface="+mn-cs"/>
              </a:rPr>
              <a:t>(Mobili </a:t>
            </a:r>
            <a:r>
              <a:rPr kumimoji="0" lang="it-IT" sz="1100" b="0" i="1" u="none" strike="noStrike" kern="1200" cap="none" spc="0" normalizeH="0" baseline="0" noProof="0" dirty="0" err="1">
                <a:ln>
                  <a:noFill/>
                </a:ln>
                <a:solidFill>
                  <a:prstClr val="black"/>
                </a:solidFill>
                <a:effectLst/>
                <a:uLnTx/>
                <a:uFillTx/>
                <a:latin typeface="Calibri"/>
                <a:ea typeface="+mn-ea"/>
                <a:cs typeface="+mn-cs"/>
              </a:rPr>
              <a:t>i.c.</a:t>
            </a:r>
            <a:r>
              <a:rPr kumimoji="0" lang="it-IT" sz="1100" b="0" i="1" u="none" strike="noStrike" kern="1200" cap="none" spc="0" normalizeH="0" baseline="0" noProof="0" dirty="0">
                <a:ln>
                  <a:noFill/>
                </a:ln>
                <a:solidFill>
                  <a:prstClr val="black"/>
                </a:solidFill>
                <a:effectLst/>
                <a:uLnTx/>
                <a:uFillTx/>
                <a:latin typeface="Calibri"/>
                <a:ea typeface="+mn-ea"/>
                <a:cs typeface="+mn-cs"/>
              </a:rPr>
              <a:t> 157, Prodotti tecnologici </a:t>
            </a:r>
            <a:r>
              <a:rPr kumimoji="0" lang="it-IT" sz="1100" b="0" i="1" u="none" strike="noStrike" kern="1200" cap="none" spc="0" normalizeH="0" baseline="0" noProof="0" dirty="0" err="1">
                <a:ln>
                  <a:noFill/>
                </a:ln>
                <a:solidFill>
                  <a:prstClr val="black"/>
                </a:solidFill>
                <a:effectLst/>
                <a:uLnTx/>
                <a:uFillTx/>
                <a:latin typeface="Calibri"/>
                <a:ea typeface="+mn-ea"/>
                <a:cs typeface="+mn-cs"/>
              </a:rPr>
              <a:t>i.c.</a:t>
            </a:r>
            <a:r>
              <a:rPr kumimoji="0" lang="it-IT" sz="1100" b="0" i="1" u="none" strike="noStrike" kern="1200" cap="none" spc="0" normalizeH="0" baseline="0" noProof="0" dirty="0">
                <a:ln>
                  <a:noFill/>
                </a:ln>
                <a:solidFill>
                  <a:prstClr val="black"/>
                </a:solidFill>
                <a:effectLst/>
                <a:uLnTx/>
                <a:uFillTx/>
                <a:latin typeface="Calibri"/>
                <a:ea typeface="+mn-ea"/>
                <a:cs typeface="+mn-cs"/>
              </a:rPr>
              <a:t> 155)</a:t>
            </a:r>
            <a:r>
              <a:rPr kumimoji="0" lang="it-IT" sz="1100" b="0" i="0" u="none" strike="noStrike" kern="1200" cap="none" spc="0" normalizeH="0" baseline="0" noProof="0" dirty="0">
                <a:ln>
                  <a:noFill/>
                </a:ln>
                <a:solidFill>
                  <a:prstClr val="black"/>
                </a:solidFill>
                <a:effectLst/>
                <a:uLnTx/>
                <a:uFillTx/>
                <a:latin typeface="Calibri"/>
                <a:ea typeface="+mn-ea"/>
                <a:cs typeface="+mn-cs"/>
              </a:rPr>
              <a:t> e per le scelte di investimento </a:t>
            </a:r>
            <a:r>
              <a:rPr kumimoji="0" lang="it-IT" sz="1100" b="0" i="1" u="none" strike="noStrike" kern="1200" cap="none" spc="0" normalizeH="0" baseline="0" noProof="0" dirty="0">
                <a:ln>
                  <a:noFill/>
                </a:ln>
                <a:solidFill>
                  <a:prstClr val="black"/>
                </a:solidFill>
                <a:effectLst/>
                <a:uLnTx/>
                <a:uFillTx/>
                <a:latin typeface="Calibri"/>
                <a:ea typeface="+mn-ea"/>
                <a:cs typeface="+mn-cs"/>
              </a:rPr>
              <a:t>(</a:t>
            </a:r>
            <a:r>
              <a:rPr kumimoji="0" lang="it-IT" sz="1100" b="0" i="1" u="none" strike="noStrike" kern="1200" cap="none" spc="0" normalizeH="0" baseline="0" noProof="0" dirty="0" err="1">
                <a:ln>
                  <a:noFill/>
                </a:ln>
                <a:solidFill>
                  <a:prstClr val="black"/>
                </a:solidFill>
                <a:effectLst/>
                <a:uLnTx/>
                <a:uFillTx/>
                <a:latin typeface="Calibri"/>
                <a:ea typeface="+mn-ea"/>
                <a:cs typeface="+mn-cs"/>
              </a:rPr>
              <a:t>i.c.</a:t>
            </a:r>
            <a:r>
              <a:rPr kumimoji="0" lang="it-IT" sz="1100" b="0" i="1" u="none" strike="noStrike" kern="1200" cap="none" spc="0" normalizeH="0" baseline="0" noProof="0" dirty="0">
                <a:ln>
                  <a:noFill/>
                </a:ln>
                <a:solidFill>
                  <a:prstClr val="black"/>
                </a:solidFill>
                <a:effectLst/>
                <a:uLnTx/>
                <a:uFillTx/>
                <a:latin typeface="Calibri"/>
                <a:ea typeface="+mn-ea"/>
                <a:cs typeface="+mn-cs"/>
              </a:rPr>
              <a:t> 178).</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I lettori del Sole 24 Ore diventano affidabili </a:t>
            </a:r>
            <a:r>
              <a:rPr kumimoji="0" lang="it-IT" sz="1100" b="1" i="0" u="none" strike="noStrike" kern="1200" cap="none" spc="0" normalizeH="0" baseline="0" noProof="0" dirty="0">
                <a:ln>
                  <a:noFill/>
                </a:ln>
                <a:solidFill>
                  <a:prstClr val="black"/>
                </a:solidFill>
                <a:effectLst/>
                <a:uLnTx/>
                <a:uFillTx/>
                <a:latin typeface="Calibri"/>
                <a:ea typeface="+mn-ea"/>
                <a:cs typeface="+mn-cs"/>
              </a:rPr>
              <a:t>influencer</a:t>
            </a:r>
            <a:r>
              <a:rPr kumimoji="0" lang="it-IT" sz="1100" b="0" i="0" u="none" strike="noStrike" kern="1200" cap="none" spc="0" normalizeH="0" baseline="0" noProof="0" dirty="0">
                <a:ln>
                  <a:noFill/>
                </a:ln>
                <a:solidFill>
                  <a:prstClr val="black"/>
                </a:solidFill>
                <a:effectLst/>
                <a:uLnTx/>
                <a:uFillTx/>
                <a:latin typeface="Calibri"/>
                <a:ea typeface="+mn-ea"/>
                <a:cs typeface="+mn-cs"/>
              </a:rPr>
              <a:t> nelle scelte di amici e conoscenti per gli acquisti in numerosi settori merceologici </a:t>
            </a:r>
            <a:r>
              <a:rPr kumimoji="0" lang="it-IT" sz="1100" b="0" i="1" u="none" strike="noStrike" kern="1200" cap="none" spc="0" normalizeH="0" baseline="0" noProof="0" dirty="0">
                <a:ln>
                  <a:noFill/>
                </a:ln>
                <a:solidFill>
                  <a:prstClr val="black"/>
                </a:solidFill>
                <a:effectLst/>
                <a:uLnTx/>
                <a:uFillTx/>
                <a:latin typeface="Calibri"/>
                <a:ea typeface="+mn-ea"/>
                <a:cs typeface="+mn-cs"/>
              </a:rPr>
              <a:t>(prodotti assicurativi/finanziari </a:t>
            </a:r>
            <a:r>
              <a:rPr kumimoji="0" lang="it-IT" sz="1100" b="0" i="1" u="none" strike="noStrike" kern="1200" cap="none" spc="0" normalizeH="0" baseline="0" noProof="0" dirty="0" err="1">
                <a:ln>
                  <a:noFill/>
                </a:ln>
                <a:solidFill>
                  <a:prstClr val="black"/>
                </a:solidFill>
                <a:effectLst/>
                <a:uLnTx/>
                <a:uFillTx/>
                <a:latin typeface="Calibri"/>
                <a:ea typeface="+mn-ea"/>
                <a:cs typeface="+mn-cs"/>
              </a:rPr>
              <a:t>i.c.</a:t>
            </a:r>
            <a:r>
              <a:rPr kumimoji="0" lang="it-IT" sz="1100" b="0" i="1" u="none" strike="noStrike" kern="1200" cap="none" spc="0" normalizeH="0" baseline="0" noProof="0" dirty="0">
                <a:ln>
                  <a:noFill/>
                </a:ln>
                <a:solidFill>
                  <a:prstClr val="black"/>
                </a:solidFill>
                <a:effectLst/>
                <a:uLnTx/>
                <a:uFillTx/>
                <a:latin typeface="Calibri"/>
                <a:ea typeface="+mn-ea"/>
                <a:cs typeface="+mn-cs"/>
              </a:rPr>
              <a:t> </a:t>
            </a:r>
            <a:r>
              <a:rPr lang="it-IT" sz="1100" i="1" dirty="0">
                <a:solidFill>
                  <a:prstClr val="black"/>
                </a:solidFill>
                <a:latin typeface="Calibri"/>
              </a:rPr>
              <a:t>232</a:t>
            </a:r>
            <a:r>
              <a:rPr kumimoji="0" lang="it-IT" sz="1100" b="0" i="1" u="none" strike="noStrike" kern="1200" cap="none" spc="0" normalizeH="0" baseline="0" noProof="0" dirty="0">
                <a:ln>
                  <a:noFill/>
                </a:ln>
                <a:solidFill>
                  <a:prstClr val="black"/>
                </a:solidFill>
                <a:effectLst/>
                <a:uLnTx/>
                <a:uFillTx/>
                <a:latin typeface="Calibri"/>
                <a:ea typeface="+mn-ea"/>
                <a:cs typeface="+mn-cs"/>
              </a:rPr>
              <a:t>, auto/moto </a:t>
            </a:r>
            <a:r>
              <a:rPr kumimoji="0" lang="it-IT" sz="1100" b="0" i="1" u="none" strike="noStrike" kern="1200" cap="none" spc="0" normalizeH="0" baseline="0" noProof="0" dirty="0" err="1">
                <a:ln>
                  <a:noFill/>
                </a:ln>
                <a:solidFill>
                  <a:prstClr val="black"/>
                </a:solidFill>
                <a:effectLst/>
                <a:uLnTx/>
                <a:uFillTx/>
                <a:latin typeface="Calibri"/>
                <a:ea typeface="+mn-ea"/>
                <a:cs typeface="+mn-cs"/>
              </a:rPr>
              <a:t>i.c.</a:t>
            </a:r>
            <a:r>
              <a:rPr kumimoji="0" lang="it-IT" sz="1100" b="0" i="1" u="none" strike="noStrike" kern="1200" cap="none" spc="0" normalizeH="0" baseline="0" noProof="0" dirty="0">
                <a:ln>
                  <a:noFill/>
                </a:ln>
                <a:solidFill>
                  <a:prstClr val="black"/>
                </a:solidFill>
                <a:effectLst/>
                <a:uLnTx/>
                <a:uFillTx/>
                <a:latin typeface="Calibri"/>
                <a:ea typeface="+mn-ea"/>
                <a:cs typeface="+mn-cs"/>
              </a:rPr>
              <a:t> 112, viaggi/vacanze </a:t>
            </a:r>
            <a:r>
              <a:rPr kumimoji="0" lang="it-IT" sz="1100" b="0" i="1" u="none" strike="noStrike" kern="1200" cap="none" spc="0" normalizeH="0" baseline="0" noProof="0" dirty="0" err="1">
                <a:ln>
                  <a:noFill/>
                </a:ln>
                <a:solidFill>
                  <a:prstClr val="black"/>
                </a:solidFill>
                <a:effectLst/>
                <a:uLnTx/>
                <a:uFillTx/>
                <a:latin typeface="Calibri"/>
                <a:ea typeface="+mn-ea"/>
                <a:cs typeface="+mn-cs"/>
              </a:rPr>
              <a:t>i.c.</a:t>
            </a:r>
            <a:r>
              <a:rPr kumimoji="0" lang="it-IT" sz="1100" b="0" i="1" u="none" strike="noStrike" kern="1200" cap="none" spc="0" normalizeH="0" baseline="0" noProof="0" dirty="0">
                <a:ln>
                  <a:noFill/>
                </a:ln>
                <a:solidFill>
                  <a:prstClr val="black"/>
                </a:solidFill>
                <a:effectLst/>
                <a:uLnTx/>
                <a:uFillTx/>
                <a:latin typeface="Calibri"/>
                <a:ea typeface="+mn-ea"/>
                <a:cs typeface="+mn-cs"/>
              </a:rPr>
              <a:t> 149).</a:t>
            </a:r>
            <a:endParaRPr kumimoji="0" lang="it-IT" sz="1100" b="0" i="1" u="none" strike="noStrike" kern="1200" cap="none" spc="0" normalizeH="0" baseline="0" noProof="0" dirty="0">
              <a:ln>
                <a:noFill/>
              </a:ln>
              <a:solidFill>
                <a:prstClr val="black"/>
              </a:solidFill>
              <a:effectLst/>
              <a:uLnTx/>
              <a:uFillTx/>
              <a:latin typeface="Calibri"/>
              <a:ea typeface="+mn-ea"/>
              <a:cs typeface="Trebuchet MS"/>
            </a:endParaRPr>
          </a:p>
        </p:txBody>
      </p:sp>
      <p:pic>
        <p:nvPicPr>
          <p:cNvPr id="77" name="Immagine 76">
            <a:extLst>
              <a:ext uri="{FF2B5EF4-FFF2-40B4-BE49-F238E27FC236}">
                <a16:creationId xmlns:a16="http://schemas.microsoft.com/office/drawing/2014/main" id="{717149C8-6632-4C11-BEC7-707951F615C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9" y="4836244"/>
            <a:ext cx="611510" cy="298867"/>
          </a:xfrm>
          <a:prstGeom prst="rect">
            <a:avLst/>
          </a:prstGeom>
        </p:spPr>
      </p:pic>
      <p:sp>
        <p:nvSpPr>
          <p:cNvPr id="63" name="Rettangolo 62">
            <a:extLst>
              <a:ext uri="{FF2B5EF4-FFF2-40B4-BE49-F238E27FC236}">
                <a16:creationId xmlns:a16="http://schemas.microsoft.com/office/drawing/2014/main" id="{214F8329-E7B4-433F-A83A-234F00079D41}"/>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67" name="Immagine 66" descr="LOGO 24 ORE.png">
            <a:extLst>
              <a:ext uri="{FF2B5EF4-FFF2-40B4-BE49-F238E27FC236}">
                <a16:creationId xmlns:a16="http://schemas.microsoft.com/office/drawing/2014/main" id="{D9D131AA-505B-49A4-872C-4A2620A22B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6" name="TextBox 5">
            <a:extLst>
              <a:ext uri="{FF2B5EF4-FFF2-40B4-BE49-F238E27FC236}">
                <a16:creationId xmlns:a16="http://schemas.microsoft.com/office/drawing/2014/main" id="{F0E0F710-7D9C-D48B-A939-2A2A95C8AB15}"/>
              </a:ext>
            </a:extLst>
          </p:cNvPr>
          <p:cNvSpPr txBox="1"/>
          <p:nvPr/>
        </p:nvSpPr>
        <p:spPr>
          <a:xfrm>
            <a:off x="5761625" y="2547647"/>
            <a:ext cx="681562" cy="276999"/>
          </a:xfrm>
          <a:prstGeom prst="rect">
            <a:avLst/>
          </a:prstGeom>
          <a:noFill/>
        </p:spPr>
        <p:txBody>
          <a:bodyPr wrap="square">
            <a:spAutoFit/>
          </a:bodyPr>
          <a:lstStyle/>
          <a:p>
            <a:r>
              <a:rPr kumimoji="0" lang="it-IT"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10%</a:t>
            </a:r>
            <a:endParaRPr lang="en-GB" sz="1200" dirty="0"/>
          </a:p>
        </p:txBody>
      </p:sp>
      <p:sp>
        <p:nvSpPr>
          <p:cNvPr id="7" name="TextBox 6">
            <a:extLst>
              <a:ext uri="{FF2B5EF4-FFF2-40B4-BE49-F238E27FC236}">
                <a16:creationId xmlns:a16="http://schemas.microsoft.com/office/drawing/2014/main" id="{CEA0D115-6DF6-7F76-2073-0FB5D18A0451}"/>
              </a:ext>
            </a:extLst>
          </p:cNvPr>
          <p:cNvSpPr txBox="1"/>
          <p:nvPr/>
        </p:nvSpPr>
        <p:spPr>
          <a:xfrm>
            <a:off x="7420420" y="2545509"/>
            <a:ext cx="495203" cy="276999"/>
          </a:xfrm>
          <a:prstGeom prst="rect">
            <a:avLst/>
          </a:prstGeom>
          <a:noFill/>
        </p:spPr>
        <p:txBody>
          <a:bodyPr wrap="square">
            <a:spAutoFit/>
          </a:bodyPr>
          <a:lstStyle/>
          <a:p>
            <a:r>
              <a:rPr kumimoji="0" lang="it-IT"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21%</a:t>
            </a:r>
            <a:endParaRPr lang="en-GB" sz="1200" dirty="0"/>
          </a:p>
        </p:txBody>
      </p:sp>
      <p:sp>
        <p:nvSpPr>
          <p:cNvPr id="8" name="TextBox 7">
            <a:extLst>
              <a:ext uri="{FF2B5EF4-FFF2-40B4-BE49-F238E27FC236}">
                <a16:creationId xmlns:a16="http://schemas.microsoft.com/office/drawing/2014/main" id="{C2963B1A-AAB6-845E-3891-464113925639}"/>
              </a:ext>
            </a:extLst>
          </p:cNvPr>
          <p:cNvSpPr txBox="1"/>
          <p:nvPr/>
        </p:nvSpPr>
        <p:spPr>
          <a:xfrm>
            <a:off x="7985285" y="2551709"/>
            <a:ext cx="495203" cy="276999"/>
          </a:xfrm>
          <a:prstGeom prst="rect">
            <a:avLst/>
          </a:prstGeom>
          <a:noFill/>
        </p:spPr>
        <p:txBody>
          <a:bodyPr wrap="square">
            <a:spAutoFit/>
          </a:bodyPr>
          <a:lstStyle/>
          <a:p>
            <a:r>
              <a:rPr kumimoji="0" lang="it-IT"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10%</a:t>
            </a:r>
            <a:endParaRPr lang="en-GB" sz="1200" dirty="0"/>
          </a:p>
        </p:txBody>
      </p:sp>
    </p:spTree>
    <p:custDataLst>
      <p:tags r:id="rId1"/>
    </p:custDataLst>
    <p:extLst>
      <p:ext uri="{BB962C8B-B14F-4D97-AF65-F5344CB8AC3E}">
        <p14:creationId xmlns:p14="http://schemas.microsoft.com/office/powerpoint/2010/main" val="335676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액자 1">
            <a:extLst>
              <a:ext uri="{FF2B5EF4-FFF2-40B4-BE49-F238E27FC236}">
                <a16:creationId xmlns:a16="http://schemas.microsoft.com/office/drawing/2014/main" id="{98A4CCA9-6CA7-42EC-B169-6D89D478E559}"/>
              </a:ext>
            </a:extLst>
          </p:cNvPr>
          <p:cNvSpPr/>
          <p:nvPr/>
        </p:nvSpPr>
        <p:spPr>
          <a:xfrm>
            <a:off x="0" y="2124892"/>
            <a:ext cx="9144000" cy="2415602"/>
          </a:xfrm>
          <a:prstGeom prst="frame">
            <a:avLst>
              <a:gd name="adj1" fmla="val 365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0" name="Title 29"/>
          <p:cNvSpPr txBox="1">
            <a:spLocks/>
          </p:cNvSpPr>
          <p:nvPr/>
        </p:nvSpPr>
        <p:spPr>
          <a:xfrm>
            <a:off x="1378114" y="4530418"/>
            <a:ext cx="6387078" cy="533158"/>
          </a:xfrm>
          <a:prstGeom prst="rect">
            <a:avLst/>
          </a:prstGeom>
          <a:noFill/>
        </p:spPr>
        <p:txBody>
          <a:bodyPr anchor="ctr"/>
          <a:lstStyle>
            <a:lvl1pPr algn="ctr" defTabSz="914400" rtl="0" eaLnBrk="1" latinLnBrk="1" hangingPunct="1">
              <a:spcBef>
                <a:spcPct val="0"/>
              </a:spcBef>
              <a:buNone/>
              <a:defRPr sz="4400" kern="1200">
                <a:solidFill>
                  <a:schemeClr val="tx1"/>
                </a:solidFill>
                <a:latin typeface="+mj-lt"/>
                <a:ea typeface="+mj-ea"/>
                <a:cs typeface="+mj-cs"/>
              </a:defRPr>
            </a:lvl1pPr>
          </a:lstStyle>
          <a:p>
            <a:pPr marL="0" marR="0" lvl="0" indent="0" algn="ctr" defTabSz="685800" rtl="0" eaLnBrk="1" fontAlgn="auto" latinLnBrk="1" hangingPunct="1">
              <a:lnSpc>
                <a:spcPct val="100000"/>
              </a:lnSpc>
              <a:spcBef>
                <a:spcPct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j-cs"/>
              </a:rPr>
              <a:t>OFFERTA TABELLARE. FORMATI DISPONIBILI.</a:t>
            </a:r>
            <a:endParaRPr kumimoji="0" lang="ko-KR" altLang="en-US" sz="24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j-cs"/>
            </a:endParaRPr>
          </a:p>
        </p:txBody>
      </p:sp>
      <p:sp>
        <p:nvSpPr>
          <p:cNvPr id="13" name="TextBox 26"/>
          <p:cNvSpPr txBox="1"/>
          <p:nvPr/>
        </p:nvSpPr>
        <p:spPr>
          <a:xfrm>
            <a:off x="944345" y="3620727"/>
            <a:ext cx="1207310"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SINTESI</a:t>
            </a:r>
            <a:endParaRPr kumimoji="0" lang="ko-KR" altLang="en-US"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14" name="TextBox 32"/>
          <p:cNvSpPr txBox="1"/>
          <p:nvPr/>
        </p:nvSpPr>
        <p:spPr>
          <a:xfrm>
            <a:off x="3609050" y="1267874"/>
            <a:ext cx="1925207"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SPECIALIZZAZIONE</a:t>
            </a:r>
            <a:endParaRPr kumimoji="0" lang="ko-KR" altLang="en-US"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16" name="TextBox 38"/>
          <p:cNvSpPr txBox="1"/>
          <p:nvPr/>
        </p:nvSpPr>
        <p:spPr>
          <a:xfrm>
            <a:off x="7131661" y="3547880"/>
            <a:ext cx="1207310"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SELEZIONE</a:t>
            </a:r>
            <a:endParaRPr kumimoji="0" lang="ko-KR" altLang="en-US"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5" name="CasellaDiTesto 4"/>
          <p:cNvSpPr txBox="1"/>
          <p:nvPr/>
        </p:nvSpPr>
        <p:spPr>
          <a:xfrm>
            <a:off x="944345" y="4174152"/>
            <a:ext cx="1645920"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Light" panose="020F0302020204030204"/>
                <a:ea typeface="+mn-ea"/>
                <a:cs typeface="+mn-cs"/>
              </a:rPr>
              <a:t>PAGINA INTERA</a:t>
            </a:r>
          </a:p>
        </p:txBody>
      </p:sp>
      <p:sp>
        <p:nvSpPr>
          <p:cNvPr id="45" name="CasellaDiTesto 44"/>
          <p:cNvSpPr txBox="1"/>
          <p:nvPr/>
        </p:nvSpPr>
        <p:spPr>
          <a:xfrm>
            <a:off x="3888337" y="4174152"/>
            <a:ext cx="1645920"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Light" panose="020F0302020204030204"/>
                <a:ea typeface="+mn-ea"/>
                <a:cs typeface="+mn-cs"/>
              </a:rPr>
              <a:t>MEZZA PAGINA</a:t>
            </a:r>
          </a:p>
        </p:txBody>
      </p:sp>
      <p:sp>
        <p:nvSpPr>
          <p:cNvPr id="46" name="CasellaDiTesto 45"/>
          <p:cNvSpPr txBox="1"/>
          <p:nvPr/>
        </p:nvSpPr>
        <p:spPr>
          <a:xfrm>
            <a:off x="6832329" y="4174152"/>
            <a:ext cx="1645920"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Light" panose="020F0302020204030204"/>
                <a:ea typeface="+mn-ea"/>
                <a:cs typeface="+mn-cs"/>
              </a:rPr>
              <a:t>JUNIOR PAGE</a:t>
            </a:r>
          </a:p>
        </p:txBody>
      </p:sp>
      <p:pic>
        <p:nvPicPr>
          <p:cNvPr id="23" name="Immagine 22">
            <a:extLst>
              <a:ext uri="{FF2B5EF4-FFF2-40B4-BE49-F238E27FC236}">
                <a16:creationId xmlns:a16="http://schemas.microsoft.com/office/drawing/2014/main" id="{5EB893F1-EFE0-44E6-84B3-792B0799A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3" y="4797285"/>
            <a:ext cx="639190" cy="312395"/>
          </a:xfrm>
          <a:prstGeom prst="rect">
            <a:avLst/>
          </a:prstGeom>
        </p:spPr>
      </p:pic>
      <p:pic>
        <p:nvPicPr>
          <p:cNvPr id="4" name="Immagine 3">
            <a:extLst>
              <a:ext uri="{FF2B5EF4-FFF2-40B4-BE49-F238E27FC236}">
                <a16:creationId xmlns:a16="http://schemas.microsoft.com/office/drawing/2014/main" id="{22D010DD-C8DD-4D54-82BE-4D447AA19D2A}"/>
              </a:ext>
            </a:extLst>
          </p:cNvPr>
          <p:cNvPicPr>
            <a:picLocks noChangeAspect="1"/>
          </p:cNvPicPr>
          <p:nvPr/>
        </p:nvPicPr>
        <p:blipFill rotWithShape="1">
          <a:blip r:embed="rId4"/>
          <a:srcRect l="37077" t="19049" r="36576" b="6108"/>
          <a:stretch/>
        </p:blipFill>
        <p:spPr>
          <a:xfrm>
            <a:off x="6140826" y="781738"/>
            <a:ext cx="2401857" cy="3359194"/>
          </a:xfrm>
          <a:prstGeom prst="rect">
            <a:avLst/>
          </a:prstGeom>
        </p:spPr>
      </p:pic>
      <p:pic>
        <p:nvPicPr>
          <p:cNvPr id="6" name="Immagine 5">
            <a:extLst>
              <a:ext uri="{FF2B5EF4-FFF2-40B4-BE49-F238E27FC236}">
                <a16:creationId xmlns:a16="http://schemas.microsoft.com/office/drawing/2014/main" id="{295A2367-52C2-4131-BCD8-35D109A94CCB}"/>
              </a:ext>
            </a:extLst>
          </p:cNvPr>
          <p:cNvPicPr>
            <a:picLocks noChangeAspect="1"/>
          </p:cNvPicPr>
          <p:nvPr/>
        </p:nvPicPr>
        <p:blipFill rotWithShape="1">
          <a:blip r:embed="rId5"/>
          <a:srcRect l="37078" t="20787" r="36885" b="6352"/>
          <a:stretch/>
        </p:blipFill>
        <p:spPr>
          <a:xfrm>
            <a:off x="541687" y="794203"/>
            <a:ext cx="2236190" cy="3337293"/>
          </a:xfrm>
          <a:prstGeom prst="rect">
            <a:avLst/>
          </a:prstGeom>
        </p:spPr>
      </p:pic>
      <p:pic>
        <p:nvPicPr>
          <p:cNvPr id="7" name="Immagine 6">
            <a:extLst>
              <a:ext uri="{FF2B5EF4-FFF2-40B4-BE49-F238E27FC236}">
                <a16:creationId xmlns:a16="http://schemas.microsoft.com/office/drawing/2014/main" id="{1B960A63-4DC9-4E8F-897F-898673109986}"/>
              </a:ext>
            </a:extLst>
          </p:cNvPr>
          <p:cNvPicPr>
            <a:picLocks noChangeAspect="1"/>
          </p:cNvPicPr>
          <p:nvPr/>
        </p:nvPicPr>
        <p:blipFill rotWithShape="1">
          <a:blip r:embed="rId6"/>
          <a:srcRect l="37230" t="19501" r="36494" b="6026"/>
          <a:stretch/>
        </p:blipFill>
        <p:spPr>
          <a:xfrm>
            <a:off x="3336952" y="794203"/>
            <a:ext cx="2373077" cy="3346728"/>
          </a:xfrm>
          <a:prstGeom prst="rect">
            <a:avLst/>
          </a:prstGeom>
        </p:spPr>
      </p:pic>
      <p:sp>
        <p:nvSpPr>
          <p:cNvPr id="18" name="Rettangolo 17">
            <a:extLst>
              <a:ext uri="{FF2B5EF4-FFF2-40B4-BE49-F238E27FC236}">
                <a16:creationId xmlns:a16="http://schemas.microsoft.com/office/drawing/2014/main" id="{01D4E732-CF3A-4D74-B32A-5F7B0A1236FC}"/>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19" name="Immagine 18" descr="LOGO 24 ORE.png">
            <a:extLst>
              <a:ext uri="{FF2B5EF4-FFF2-40B4-BE49-F238E27FC236}">
                <a16:creationId xmlns:a16="http://schemas.microsoft.com/office/drawing/2014/main" id="{EE089C09-ACAF-459E-82F2-90E1CFE0EF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8" name="Segnaposto piè di pagina 2">
            <a:extLst>
              <a:ext uri="{FF2B5EF4-FFF2-40B4-BE49-F238E27FC236}">
                <a16:creationId xmlns:a16="http://schemas.microsoft.com/office/drawing/2014/main" id="{2F31BB51-6636-8616-35AC-B5E727581494}"/>
              </a:ext>
            </a:extLst>
          </p:cNvPr>
          <p:cNvSpPr txBox="1">
            <a:spLocks/>
          </p:cNvSpPr>
          <p:nvPr/>
        </p:nvSpPr>
        <p:spPr>
          <a:xfrm>
            <a:off x="1550458" y="4681833"/>
            <a:ext cx="982133" cy="273844"/>
          </a:xfrm>
          <a:prstGeom prst="rect">
            <a:avLst/>
          </a:prstGeom>
          <a:solidFill>
            <a:schemeClr val="bg1">
              <a:lumMod val="95000"/>
            </a:schemeClr>
          </a:solidFill>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900" kern="1200">
                <a:solidFill>
                  <a:schemeClr val="tx1"/>
                </a:solidFill>
                <a:latin typeface="+mn-lt"/>
                <a:ea typeface="+mn-ea"/>
                <a:cs typeface="Arial" pitchFamily="34" charset="0"/>
              </a:defRPr>
            </a:lvl1pPr>
            <a:lvl2pPr marL="342900" indent="0" algn="l" defTabSz="457200" rtl="0" eaLnBrk="1" latinLnBrk="0" hangingPunct="1">
              <a:spcBef>
                <a:spcPct val="20000"/>
              </a:spcBef>
              <a:buFont typeface="Arial"/>
              <a:buNone/>
              <a:defRPr sz="2100" kern="1200">
                <a:solidFill>
                  <a:schemeClr val="tx1"/>
                </a:solidFill>
                <a:latin typeface="+mn-lt"/>
                <a:ea typeface="+mn-ea"/>
                <a:cs typeface="+mn-cs"/>
              </a:defRPr>
            </a:lvl2pPr>
            <a:lvl3pPr marL="685800" indent="0" algn="l" defTabSz="457200" rtl="0" eaLnBrk="1" latinLnBrk="0" hangingPunct="1">
              <a:spcBef>
                <a:spcPct val="20000"/>
              </a:spcBef>
              <a:buFont typeface="Arial"/>
              <a:buNone/>
              <a:defRPr sz="1800" kern="1200">
                <a:solidFill>
                  <a:schemeClr val="tx1"/>
                </a:solidFill>
                <a:latin typeface="+mn-lt"/>
                <a:ea typeface="+mn-ea"/>
                <a:cs typeface="+mn-cs"/>
              </a:defRPr>
            </a:lvl3pPr>
            <a:lvl4pPr marL="1028700" indent="0" algn="l" defTabSz="457200" rtl="0" eaLnBrk="1" latinLnBrk="0" hangingPunct="1">
              <a:spcBef>
                <a:spcPct val="20000"/>
              </a:spcBef>
              <a:buFont typeface="Arial"/>
              <a:buNone/>
              <a:defRPr sz="1500" kern="1200">
                <a:solidFill>
                  <a:schemeClr val="tx1"/>
                </a:solidFill>
                <a:latin typeface="+mn-lt"/>
                <a:ea typeface="+mn-ea"/>
                <a:cs typeface="+mn-cs"/>
              </a:defRPr>
            </a:lvl4pPr>
            <a:lvl5pPr marL="1371600" indent="0" algn="l" defTabSz="457200" rtl="0" eaLnBrk="1" latinLnBrk="0" hangingPunct="1">
              <a:spcBef>
                <a:spcPct val="20000"/>
              </a:spcBef>
              <a:buFont typeface="Arial"/>
              <a:buNone/>
              <a:defRPr sz="1500" kern="1200">
                <a:solidFill>
                  <a:schemeClr val="tx1"/>
                </a:solidFill>
                <a:latin typeface="+mn-lt"/>
                <a:ea typeface="+mn-ea"/>
                <a:cs typeface="+mn-cs"/>
              </a:defRPr>
            </a:lvl5pPr>
            <a:lvl6pPr marL="1714500" indent="0" algn="l" defTabSz="457200" rtl="0" eaLnBrk="1" latinLnBrk="0" hangingPunct="1">
              <a:spcBef>
                <a:spcPct val="20000"/>
              </a:spcBef>
              <a:buFont typeface="Arial"/>
              <a:buNone/>
              <a:defRPr sz="1500" kern="1200">
                <a:solidFill>
                  <a:schemeClr val="tx1"/>
                </a:solidFill>
                <a:latin typeface="+mn-lt"/>
                <a:ea typeface="+mn-ea"/>
                <a:cs typeface="+mn-cs"/>
              </a:defRPr>
            </a:lvl6pPr>
            <a:lvl7pPr marL="2057400" indent="0" algn="l" defTabSz="457200" rtl="0" eaLnBrk="1" latinLnBrk="0" hangingPunct="1">
              <a:spcBef>
                <a:spcPct val="20000"/>
              </a:spcBef>
              <a:buFont typeface="Arial"/>
              <a:buNone/>
              <a:defRPr sz="1500" kern="1200">
                <a:solidFill>
                  <a:schemeClr val="tx1"/>
                </a:solidFill>
                <a:latin typeface="+mn-lt"/>
                <a:ea typeface="+mn-ea"/>
                <a:cs typeface="+mn-cs"/>
              </a:defRPr>
            </a:lvl7pPr>
            <a:lvl8pPr marL="2400300" indent="0" algn="l" defTabSz="457200" rtl="0" eaLnBrk="1" latinLnBrk="0" hangingPunct="1">
              <a:spcBef>
                <a:spcPct val="20000"/>
              </a:spcBef>
              <a:buFont typeface="Arial"/>
              <a:buNone/>
              <a:defRPr sz="1500" kern="1200">
                <a:solidFill>
                  <a:schemeClr val="tx1"/>
                </a:solidFill>
                <a:latin typeface="+mn-lt"/>
                <a:ea typeface="+mn-ea"/>
                <a:cs typeface="+mn-cs"/>
              </a:defRPr>
            </a:lvl8pPr>
            <a:lvl9pPr marL="2743200" indent="0" algn="l" defTabSz="457200" rtl="0" eaLnBrk="1" latinLnBrk="0" hangingPunct="1">
              <a:spcBef>
                <a:spcPct val="20000"/>
              </a:spcBef>
              <a:buFont typeface="Arial"/>
              <a:buNone/>
              <a:defRPr sz="1500" kern="1200">
                <a:solidFill>
                  <a:schemeClr val="tx1"/>
                </a:solidFill>
                <a:latin typeface="+mn-lt"/>
                <a:ea typeface="+mn-ea"/>
                <a:cs typeface="+mn-cs"/>
              </a:defRPr>
            </a:lvl9pPr>
          </a:lstStyle>
          <a:p>
            <a:pPr algn="l"/>
            <a:r>
              <a:rPr lang="it-IT" sz="800"/>
              <a:t>A.Q. 24 - 25</a:t>
            </a:r>
            <a:endParaRPr lang="it-IT" sz="800" dirty="0"/>
          </a:p>
        </p:txBody>
      </p:sp>
    </p:spTree>
    <p:custDataLst>
      <p:tags r:id="rId1"/>
    </p:custDataLst>
    <p:extLst>
      <p:ext uri="{BB962C8B-B14F-4D97-AF65-F5344CB8AC3E}">
        <p14:creationId xmlns:p14="http://schemas.microsoft.com/office/powerpoint/2010/main" val="170062250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액자 1">
            <a:extLst>
              <a:ext uri="{FF2B5EF4-FFF2-40B4-BE49-F238E27FC236}">
                <a16:creationId xmlns:a16="http://schemas.microsoft.com/office/drawing/2014/main" id="{98A4CCA9-6CA7-42EC-B169-6D89D478E559}"/>
              </a:ext>
            </a:extLst>
          </p:cNvPr>
          <p:cNvSpPr/>
          <p:nvPr/>
        </p:nvSpPr>
        <p:spPr>
          <a:xfrm>
            <a:off x="0" y="2055736"/>
            <a:ext cx="9144000" cy="2418380"/>
          </a:xfrm>
          <a:prstGeom prst="frame">
            <a:avLst>
              <a:gd name="adj1" fmla="val 365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0" name="Title 29"/>
          <p:cNvSpPr txBox="1">
            <a:spLocks/>
          </p:cNvSpPr>
          <p:nvPr/>
        </p:nvSpPr>
        <p:spPr>
          <a:xfrm>
            <a:off x="1378461" y="4523443"/>
            <a:ext cx="6387078" cy="533158"/>
          </a:xfrm>
          <a:prstGeom prst="rect">
            <a:avLst/>
          </a:prstGeom>
          <a:noFill/>
        </p:spPr>
        <p:txBody>
          <a:bodyPr anchor="ctr"/>
          <a:lstStyle>
            <a:defPPr>
              <a:defRPr lang="it-IT"/>
            </a:defPPr>
            <a:lvl1pPr algn="ctr" latinLnBrk="1">
              <a:spcBef>
                <a:spcPct val="0"/>
              </a:spcBef>
              <a:buNone/>
              <a:defRPr sz="3200">
                <a:latin typeface="+mj-lt"/>
                <a:ea typeface="+mj-ea"/>
                <a:cs typeface="+mj-cs"/>
              </a:defRPr>
            </a:lvl1pPr>
          </a:lstStyle>
          <a:p>
            <a:pPr marL="0" marR="0" lvl="0" indent="0" algn="ctr" defTabSz="685800" rtl="0" eaLnBrk="1" fontAlgn="auto" latinLnBrk="1" hangingPunct="1">
              <a:lnSpc>
                <a:spcPct val="100000"/>
              </a:lnSpc>
              <a:spcBef>
                <a:spcPct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j-cs"/>
              </a:rPr>
              <a:t>OFFERTA TABELLARE. FORMATI DISPONIBILI.</a:t>
            </a:r>
            <a:endParaRPr kumimoji="0" lang="ko-KR" altLang="en-US" sz="24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j-cs"/>
            </a:endParaRPr>
          </a:p>
        </p:txBody>
      </p:sp>
      <p:sp>
        <p:nvSpPr>
          <p:cNvPr id="13" name="TextBox 26"/>
          <p:cNvSpPr txBox="1"/>
          <p:nvPr/>
        </p:nvSpPr>
        <p:spPr>
          <a:xfrm>
            <a:off x="37089" y="3551571"/>
            <a:ext cx="1207310"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SINTESI</a:t>
            </a:r>
            <a:endParaRPr kumimoji="0" lang="ko-KR" altLang="en-US"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14" name="TextBox 32"/>
          <p:cNvSpPr txBox="1"/>
          <p:nvPr/>
        </p:nvSpPr>
        <p:spPr>
          <a:xfrm>
            <a:off x="3609050" y="1198718"/>
            <a:ext cx="1925207"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SPECIALIZZAZIONE</a:t>
            </a:r>
            <a:endParaRPr kumimoji="0" lang="ko-KR" altLang="en-US"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16" name="TextBox 38"/>
          <p:cNvSpPr txBox="1"/>
          <p:nvPr/>
        </p:nvSpPr>
        <p:spPr>
          <a:xfrm>
            <a:off x="7131661" y="3478724"/>
            <a:ext cx="1207310"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SELEZIONE</a:t>
            </a:r>
            <a:endParaRPr kumimoji="0" lang="ko-KR" altLang="en-US" sz="1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27" name="CasellaDiTesto 26"/>
          <p:cNvSpPr txBox="1"/>
          <p:nvPr/>
        </p:nvSpPr>
        <p:spPr>
          <a:xfrm>
            <a:off x="640742" y="4084823"/>
            <a:ext cx="1907069"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Light" panose="020F0302020204030204"/>
                <a:ea typeface="+mn-ea"/>
                <a:cs typeface="+mn-cs"/>
              </a:rPr>
              <a:t>QUARTO DI PAGINA</a:t>
            </a:r>
          </a:p>
        </p:txBody>
      </p:sp>
      <p:sp>
        <p:nvSpPr>
          <p:cNvPr id="28" name="CasellaDiTesto 27"/>
          <p:cNvSpPr txBox="1"/>
          <p:nvPr/>
        </p:nvSpPr>
        <p:spPr>
          <a:xfrm>
            <a:off x="3978407" y="4097566"/>
            <a:ext cx="692489"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Light" panose="020F0302020204030204"/>
                <a:ea typeface="+mn-ea"/>
                <a:cs typeface="+mn-cs"/>
              </a:rPr>
              <a:t>PIEDE</a:t>
            </a:r>
          </a:p>
        </p:txBody>
      </p:sp>
      <p:pic>
        <p:nvPicPr>
          <p:cNvPr id="19" name="Immagine 18">
            <a:extLst>
              <a:ext uri="{FF2B5EF4-FFF2-40B4-BE49-F238E27FC236}">
                <a16:creationId xmlns:a16="http://schemas.microsoft.com/office/drawing/2014/main" id="{1FFB8CC4-180D-44B0-8580-9EF9BD91F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4" y="4788898"/>
            <a:ext cx="611510" cy="298867"/>
          </a:xfrm>
          <a:prstGeom prst="rect">
            <a:avLst/>
          </a:prstGeom>
        </p:spPr>
      </p:pic>
      <p:pic>
        <p:nvPicPr>
          <p:cNvPr id="3" name="Immagine 2">
            <a:extLst>
              <a:ext uri="{FF2B5EF4-FFF2-40B4-BE49-F238E27FC236}">
                <a16:creationId xmlns:a16="http://schemas.microsoft.com/office/drawing/2014/main" id="{640680B5-75E4-46DA-B5B2-703BE0138256}"/>
              </a:ext>
            </a:extLst>
          </p:cNvPr>
          <p:cNvPicPr>
            <a:picLocks noChangeAspect="1"/>
          </p:cNvPicPr>
          <p:nvPr/>
        </p:nvPicPr>
        <p:blipFill rotWithShape="1">
          <a:blip r:embed="rId4"/>
          <a:srcRect l="36603" t="20175" r="36549" b="6104"/>
          <a:stretch/>
        </p:blipFill>
        <p:spPr>
          <a:xfrm>
            <a:off x="3178617" y="726924"/>
            <a:ext cx="2253763" cy="3357899"/>
          </a:xfrm>
          <a:prstGeom prst="rect">
            <a:avLst/>
          </a:prstGeom>
        </p:spPr>
      </p:pic>
      <p:pic>
        <p:nvPicPr>
          <p:cNvPr id="4" name="Immagine 3">
            <a:extLst>
              <a:ext uri="{FF2B5EF4-FFF2-40B4-BE49-F238E27FC236}">
                <a16:creationId xmlns:a16="http://schemas.microsoft.com/office/drawing/2014/main" id="{40D41779-5982-4DFE-87C3-C855573D11E7}"/>
              </a:ext>
            </a:extLst>
          </p:cNvPr>
          <p:cNvPicPr>
            <a:picLocks noChangeAspect="1"/>
          </p:cNvPicPr>
          <p:nvPr/>
        </p:nvPicPr>
        <p:blipFill rotWithShape="1">
          <a:blip r:embed="rId5"/>
          <a:srcRect l="36603" t="19049" r="36576" b="6104"/>
          <a:stretch/>
        </p:blipFill>
        <p:spPr>
          <a:xfrm>
            <a:off x="330162" y="727165"/>
            <a:ext cx="2217650" cy="3357899"/>
          </a:xfrm>
          <a:prstGeom prst="rect">
            <a:avLst/>
          </a:prstGeom>
        </p:spPr>
      </p:pic>
      <p:pic>
        <p:nvPicPr>
          <p:cNvPr id="15" name="Immagine 14">
            <a:extLst>
              <a:ext uri="{FF2B5EF4-FFF2-40B4-BE49-F238E27FC236}">
                <a16:creationId xmlns:a16="http://schemas.microsoft.com/office/drawing/2014/main" id="{E20937BC-88BF-40FD-8D00-5E600DC1291E}"/>
              </a:ext>
            </a:extLst>
          </p:cNvPr>
          <p:cNvPicPr>
            <a:picLocks noChangeAspect="1"/>
          </p:cNvPicPr>
          <p:nvPr/>
        </p:nvPicPr>
        <p:blipFill rotWithShape="1">
          <a:blip r:embed="rId6"/>
          <a:srcRect l="36763" t="19750" r="36494" b="5872"/>
          <a:stretch/>
        </p:blipFill>
        <p:spPr>
          <a:xfrm>
            <a:off x="6368211" y="728514"/>
            <a:ext cx="2224084" cy="3356309"/>
          </a:xfrm>
          <a:prstGeom prst="rect">
            <a:avLst/>
          </a:prstGeom>
        </p:spPr>
      </p:pic>
      <p:sp>
        <p:nvSpPr>
          <p:cNvPr id="17" name="CasellaDiTesto 16">
            <a:extLst>
              <a:ext uri="{FF2B5EF4-FFF2-40B4-BE49-F238E27FC236}">
                <a16:creationId xmlns:a16="http://schemas.microsoft.com/office/drawing/2014/main" id="{D6164564-30B2-4E0B-9A12-E05BC9C6F11F}"/>
              </a:ext>
            </a:extLst>
          </p:cNvPr>
          <p:cNvSpPr txBox="1"/>
          <p:nvPr/>
        </p:nvSpPr>
        <p:spPr>
          <a:xfrm>
            <a:off x="7107370" y="4111854"/>
            <a:ext cx="857912"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Light" panose="020F0302020204030204"/>
                <a:ea typeface="+mn-ea"/>
                <a:cs typeface="+mn-cs"/>
              </a:rPr>
              <a:t>PIEDINO</a:t>
            </a:r>
          </a:p>
        </p:txBody>
      </p:sp>
      <p:sp>
        <p:nvSpPr>
          <p:cNvPr id="18" name="Rettangolo 17">
            <a:extLst>
              <a:ext uri="{FF2B5EF4-FFF2-40B4-BE49-F238E27FC236}">
                <a16:creationId xmlns:a16="http://schemas.microsoft.com/office/drawing/2014/main" id="{A6DC1D92-02F5-41AD-88E1-F4434E37E66B}"/>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20" name="Immagine 19" descr="LOGO 24 ORE.png">
            <a:extLst>
              <a:ext uri="{FF2B5EF4-FFF2-40B4-BE49-F238E27FC236}">
                <a16:creationId xmlns:a16="http://schemas.microsoft.com/office/drawing/2014/main" id="{DA46C322-5EB3-4CDE-AA48-36A85E834A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5" name="Segnaposto piè di pagina 2">
            <a:extLst>
              <a:ext uri="{FF2B5EF4-FFF2-40B4-BE49-F238E27FC236}">
                <a16:creationId xmlns:a16="http://schemas.microsoft.com/office/drawing/2014/main" id="{7F49EDAB-D084-7379-FD87-87F964FBC7F3}"/>
              </a:ext>
            </a:extLst>
          </p:cNvPr>
          <p:cNvSpPr txBox="1">
            <a:spLocks/>
          </p:cNvSpPr>
          <p:nvPr/>
        </p:nvSpPr>
        <p:spPr>
          <a:xfrm>
            <a:off x="1550458" y="4681833"/>
            <a:ext cx="982133" cy="273844"/>
          </a:xfrm>
          <a:prstGeom prst="rect">
            <a:avLst/>
          </a:prstGeom>
          <a:solidFill>
            <a:schemeClr val="bg1">
              <a:lumMod val="95000"/>
            </a:schemeClr>
          </a:solidFill>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900" kern="1200">
                <a:solidFill>
                  <a:schemeClr val="tx1"/>
                </a:solidFill>
                <a:latin typeface="+mn-lt"/>
                <a:ea typeface="+mn-ea"/>
                <a:cs typeface="Arial" pitchFamily="34" charset="0"/>
              </a:defRPr>
            </a:lvl1pPr>
            <a:lvl2pPr marL="342900" indent="0" algn="l" defTabSz="457200" rtl="0" eaLnBrk="1" latinLnBrk="0" hangingPunct="1">
              <a:spcBef>
                <a:spcPct val="20000"/>
              </a:spcBef>
              <a:buFont typeface="Arial"/>
              <a:buNone/>
              <a:defRPr sz="2100" kern="1200">
                <a:solidFill>
                  <a:schemeClr val="tx1"/>
                </a:solidFill>
                <a:latin typeface="+mn-lt"/>
                <a:ea typeface="+mn-ea"/>
                <a:cs typeface="+mn-cs"/>
              </a:defRPr>
            </a:lvl2pPr>
            <a:lvl3pPr marL="685800" indent="0" algn="l" defTabSz="457200" rtl="0" eaLnBrk="1" latinLnBrk="0" hangingPunct="1">
              <a:spcBef>
                <a:spcPct val="20000"/>
              </a:spcBef>
              <a:buFont typeface="Arial"/>
              <a:buNone/>
              <a:defRPr sz="1800" kern="1200">
                <a:solidFill>
                  <a:schemeClr val="tx1"/>
                </a:solidFill>
                <a:latin typeface="+mn-lt"/>
                <a:ea typeface="+mn-ea"/>
                <a:cs typeface="+mn-cs"/>
              </a:defRPr>
            </a:lvl3pPr>
            <a:lvl4pPr marL="1028700" indent="0" algn="l" defTabSz="457200" rtl="0" eaLnBrk="1" latinLnBrk="0" hangingPunct="1">
              <a:spcBef>
                <a:spcPct val="20000"/>
              </a:spcBef>
              <a:buFont typeface="Arial"/>
              <a:buNone/>
              <a:defRPr sz="1500" kern="1200">
                <a:solidFill>
                  <a:schemeClr val="tx1"/>
                </a:solidFill>
                <a:latin typeface="+mn-lt"/>
                <a:ea typeface="+mn-ea"/>
                <a:cs typeface="+mn-cs"/>
              </a:defRPr>
            </a:lvl4pPr>
            <a:lvl5pPr marL="1371600" indent="0" algn="l" defTabSz="457200" rtl="0" eaLnBrk="1" latinLnBrk="0" hangingPunct="1">
              <a:spcBef>
                <a:spcPct val="20000"/>
              </a:spcBef>
              <a:buFont typeface="Arial"/>
              <a:buNone/>
              <a:defRPr sz="1500" kern="1200">
                <a:solidFill>
                  <a:schemeClr val="tx1"/>
                </a:solidFill>
                <a:latin typeface="+mn-lt"/>
                <a:ea typeface="+mn-ea"/>
                <a:cs typeface="+mn-cs"/>
              </a:defRPr>
            </a:lvl5pPr>
            <a:lvl6pPr marL="1714500" indent="0" algn="l" defTabSz="457200" rtl="0" eaLnBrk="1" latinLnBrk="0" hangingPunct="1">
              <a:spcBef>
                <a:spcPct val="20000"/>
              </a:spcBef>
              <a:buFont typeface="Arial"/>
              <a:buNone/>
              <a:defRPr sz="1500" kern="1200">
                <a:solidFill>
                  <a:schemeClr val="tx1"/>
                </a:solidFill>
                <a:latin typeface="+mn-lt"/>
                <a:ea typeface="+mn-ea"/>
                <a:cs typeface="+mn-cs"/>
              </a:defRPr>
            </a:lvl6pPr>
            <a:lvl7pPr marL="2057400" indent="0" algn="l" defTabSz="457200" rtl="0" eaLnBrk="1" latinLnBrk="0" hangingPunct="1">
              <a:spcBef>
                <a:spcPct val="20000"/>
              </a:spcBef>
              <a:buFont typeface="Arial"/>
              <a:buNone/>
              <a:defRPr sz="1500" kern="1200">
                <a:solidFill>
                  <a:schemeClr val="tx1"/>
                </a:solidFill>
                <a:latin typeface="+mn-lt"/>
                <a:ea typeface="+mn-ea"/>
                <a:cs typeface="+mn-cs"/>
              </a:defRPr>
            </a:lvl7pPr>
            <a:lvl8pPr marL="2400300" indent="0" algn="l" defTabSz="457200" rtl="0" eaLnBrk="1" latinLnBrk="0" hangingPunct="1">
              <a:spcBef>
                <a:spcPct val="20000"/>
              </a:spcBef>
              <a:buFont typeface="Arial"/>
              <a:buNone/>
              <a:defRPr sz="1500" kern="1200">
                <a:solidFill>
                  <a:schemeClr val="tx1"/>
                </a:solidFill>
                <a:latin typeface="+mn-lt"/>
                <a:ea typeface="+mn-ea"/>
                <a:cs typeface="+mn-cs"/>
              </a:defRPr>
            </a:lvl8pPr>
            <a:lvl9pPr marL="2743200" indent="0" algn="l" defTabSz="457200" rtl="0" eaLnBrk="1" latinLnBrk="0" hangingPunct="1">
              <a:spcBef>
                <a:spcPct val="20000"/>
              </a:spcBef>
              <a:buFont typeface="Arial"/>
              <a:buNone/>
              <a:defRPr sz="1500" kern="1200">
                <a:solidFill>
                  <a:schemeClr val="tx1"/>
                </a:solidFill>
                <a:latin typeface="+mn-lt"/>
                <a:ea typeface="+mn-ea"/>
                <a:cs typeface="+mn-cs"/>
              </a:defRPr>
            </a:lvl9pPr>
          </a:lstStyle>
          <a:p>
            <a:pPr algn="l"/>
            <a:r>
              <a:rPr lang="it-IT" sz="800"/>
              <a:t>A.Q. 24 - 25</a:t>
            </a:r>
            <a:endParaRPr lang="it-IT" sz="800" dirty="0"/>
          </a:p>
        </p:txBody>
      </p:sp>
    </p:spTree>
    <p:custDataLst>
      <p:tags r:id="rId1"/>
    </p:custDataLst>
    <p:extLst>
      <p:ext uri="{BB962C8B-B14F-4D97-AF65-F5344CB8AC3E}">
        <p14:creationId xmlns:p14="http://schemas.microsoft.com/office/powerpoint/2010/main" val="234872979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40" y="4812962"/>
            <a:ext cx="454378" cy="222071"/>
          </a:xfrm>
          <a:prstGeom prst="rect">
            <a:avLst/>
          </a:prstGeom>
        </p:spPr>
      </p:pic>
      <p:sp>
        <p:nvSpPr>
          <p:cNvPr id="5" name="Rettangolo 4">
            <a:extLst>
              <a:ext uri="{FF2B5EF4-FFF2-40B4-BE49-F238E27FC236}">
                <a16:creationId xmlns:a16="http://schemas.microsoft.com/office/drawing/2014/main" id="{CC5D9A95-E61E-4B95-9BBE-D03435CCB774}"/>
              </a:ext>
            </a:extLst>
          </p:cNvPr>
          <p:cNvSpPr/>
          <p:nvPr/>
        </p:nvSpPr>
        <p:spPr>
          <a:xfrm>
            <a:off x="2903160" y="4723935"/>
            <a:ext cx="1957388" cy="25391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PAGINA INTERA  ADV</a:t>
            </a:r>
          </a:p>
        </p:txBody>
      </p:sp>
      <p:pic>
        <p:nvPicPr>
          <p:cNvPr id="6" name="Immagine 5">
            <a:extLst>
              <a:ext uri="{FF2B5EF4-FFF2-40B4-BE49-F238E27FC236}">
                <a16:creationId xmlns:a16="http://schemas.microsoft.com/office/drawing/2014/main" id="{7625D420-46F4-40A0-8EA6-9A360F3D8C16}"/>
              </a:ext>
            </a:extLst>
          </p:cNvPr>
          <p:cNvPicPr>
            <a:picLocks noChangeAspect="1"/>
          </p:cNvPicPr>
          <p:nvPr/>
        </p:nvPicPr>
        <p:blipFill>
          <a:blip r:embed="rId4"/>
          <a:stretch>
            <a:fillRect/>
          </a:stretch>
        </p:blipFill>
        <p:spPr>
          <a:xfrm>
            <a:off x="1650529" y="1534165"/>
            <a:ext cx="4961763" cy="3124805"/>
          </a:xfrm>
          <a:prstGeom prst="rect">
            <a:avLst/>
          </a:prstGeom>
        </p:spPr>
      </p:pic>
      <p:sp>
        <p:nvSpPr>
          <p:cNvPr id="9" name="Rettangolo 8">
            <a:extLst>
              <a:ext uri="{FF2B5EF4-FFF2-40B4-BE49-F238E27FC236}">
                <a16:creationId xmlns:a16="http://schemas.microsoft.com/office/drawing/2014/main" id="{546D4289-E21A-4438-B4D7-C9B70AFFB443}"/>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10" name="Immagine 9" descr="LOGO 24 ORE.png">
            <a:extLst>
              <a:ext uri="{FF2B5EF4-FFF2-40B4-BE49-F238E27FC236}">
                <a16:creationId xmlns:a16="http://schemas.microsoft.com/office/drawing/2014/main" id="{CB67697F-665C-4E7C-82B9-C80FB19CE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3" name="Immagine 2">
            <a:extLst>
              <a:ext uri="{FF2B5EF4-FFF2-40B4-BE49-F238E27FC236}">
                <a16:creationId xmlns:a16="http://schemas.microsoft.com/office/drawing/2014/main" id="{245CF181-42BA-79D0-930F-8174562D8437}"/>
              </a:ext>
            </a:extLst>
          </p:cNvPr>
          <p:cNvPicPr>
            <a:picLocks noChangeAspect="1"/>
          </p:cNvPicPr>
          <p:nvPr/>
        </p:nvPicPr>
        <p:blipFill>
          <a:blip r:embed="rId6"/>
          <a:stretch>
            <a:fillRect/>
          </a:stretch>
        </p:blipFill>
        <p:spPr>
          <a:xfrm>
            <a:off x="1576702" y="605080"/>
            <a:ext cx="1152672" cy="690740"/>
          </a:xfrm>
          <a:prstGeom prst="rect">
            <a:avLst/>
          </a:prstGeom>
        </p:spPr>
      </p:pic>
      <p:pic>
        <p:nvPicPr>
          <p:cNvPr id="4" name="Immagine 3">
            <a:extLst>
              <a:ext uri="{FF2B5EF4-FFF2-40B4-BE49-F238E27FC236}">
                <a16:creationId xmlns:a16="http://schemas.microsoft.com/office/drawing/2014/main" id="{6FA6BE44-36E4-28AB-A808-5F1C39763937}"/>
              </a:ext>
            </a:extLst>
          </p:cNvPr>
          <p:cNvPicPr>
            <a:picLocks noChangeAspect="1"/>
          </p:cNvPicPr>
          <p:nvPr/>
        </p:nvPicPr>
        <p:blipFill rotWithShape="1">
          <a:blip r:embed="rId7"/>
          <a:srcRect l="34370" t="18045" r="34167" b="11704"/>
          <a:stretch/>
        </p:blipFill>
        <p:spPr>
          <a:xfrm>
            <a:off x="6757120" y="1703213"/>
            <a:ext cx="2138282" cy="2669001"/>
          </a:xfrm>
          <a:prstGeom prst="rect">
            <a:avLst/>
          </a:prstGeom>
        </p:spPr>
      </p:pic>
      <p:sp>
        <p:nvSpPr>
          <p:cNvPr id="2" name="Segnaposto piè di pagina 2">
            <a:extLst>
              <a:ext uri="{FF2B5EF4-FFF2-40B4-BE49-F238E27FC236}">
                <a16:creationId xmlns:a16="http://schemas.microsoft.com/office/drawing/2014/main" id="{DEC41BAF-9151-C3BE-F786-F6B4BA5EF029}"/>
              </a:ext>
            </a:extLst>
          </p:cNvPr>
          <p:cNvSpPr txBox="1">
            <a:spLocks/>
          </p:cNvSpPr>
          <p:nvPr/>
        </p:nvSpPr>
        <p:spPr>
          <a:xfrm>
            <a:off x="1550458" y="4681833"/>
            <a:ext cx="982133" cy="273844"/>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buFont typeface="Arial"/>
              <a:buNone/>
              <a:defRPr sz="1200" b="0" kern="1200" baseline="0">
                <a:solidFill>
                  <a:schemeClr val="accent1"/>
                </a:solidFill>
                <a:latin typeface="+mn-lt"/>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it-IT" sz="800"/>
              <a:t>A.Q. 24 - 25</a:t>
            </a:r>
            <a:endParaRPr lang="it-IT" sz="800" dirty="0"/>
          </a:p>
        </p:txBody>
      </p:sp>
    </p:spTree>
    <p:custDataLst>
      <p:tags r:id="rId1"/>
    </p:custDataLst>
    <p:extLst>
      <p:ext uri="{BB962C8B-B14F-4D97-AF65-F5344CB8AC3E}">
        <p14:creationId xmlns:p14="http://schemas.microsoft.com/office/powerpoint/2010/main" val="424107160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F515DEE-E781-4D03-8004-E44C6864DED8}"/>
              </a:ext>
            </a:extLst>
          </p:cNvPr>
          <p:cNvPicPr>
            <a:picLocks noChangeAspect="1"/>
          </p:cNvPicPr>
          <p:nvPr/>
        </p:nvPicPr>
        <p:blipFill rotWithShape="1">
          <a:blip r:embed="rId3"/>
          <a:srcRect l="29017" t="14445" r="30447" b="7143"/>
          <a:stretch/>
        </p:blipFill>
        <p:spPr>
          <a:xfrm>
            <a:off x="5254099" y="678898"/>
            <a:ext cx="3899902" cy="4387390"/>
          </a:xfrm>
          <a:prstGeom prst="rect">
            <a:avLst/>
          </a:prstGeom>
        </p:spPr>
      </p:pic>
      <p:sp>
        <p:nvSpPr>
          <p:cNvPr id="19" name="Rettangolo 18"/>
          <p:cNvSpPr/>
          <p:nvPr/>
        </p:nvSpPr>
        <p:spPr>
          <a:xfrm>
            <a:off x="319010" y="963263"/>
            <a:ext cx="4754147" cy="522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dirty="0">
                <a:solidFill>
                  <a:prstClr val="black"/>
                </a:solidFill>
                <a:latin typeface="Tw Cen MT Condensed" panose="020B0606020104020203" pitchFamily="34" charset="0"/>
              </a:rPr>
              <a:t>ILSOLE24ORE.COM</a:t>
            </a:r>
          </a:p>
          <a:p>
            <a:r>
              <a:rPr lang="it-IT" altLang="ko-KR" sz="2000" b="1" dirty="0">
                <a:solidFill>
                  <a:prstClr val="black"/>
                </a:solidFill>
                <a:latin typeface="Tw Cen MT Condensed" panose="020B0606020104020203" pitchFamily="34" charset="0"/>
                <a:ea typeface="맑은 고딕" panose="020B0503020000020004" pitchFamily="34" charset="-127"/>
                <a:sym typeface="Arial Black"/>
              </a:rPr>
              <a:t>Innovazione, tecnologia, cambiamento, mobile first</a:t>
            </a:r>
            <a:endParaRPr lang="en-US" altLang="ko-KR" sz="2000" b="1" dirty="0">
              <a:solidFill>
                <a:prstClr val="black"/>
              </a:solidFill>
              <a:latin typeface="Tw Cen MT Condensed" panose="020B0606020104020203" pitchFamily="34" charset="0"/>
              <a:ea typeface="맑은 고딕" panose="020B0503020000020004" pitchFamily="34" charset="-127"/>
              <a:sym typeface="Arial Black"/>
            </a:endParaRPr>
          </a:p>
          <a:p>
            <a:endParaRPr lang="en-US" sz="2000" b="1" dirty="0">
              <a:solidFill>
                <a:prstClr val="black"/>
              </a:solidFill>
              <a:latin typeface="Tw Cen MT Condensed" panose="020B0606020104020203" pitchFamily="34" charset="0"/>
              <a:ea typeface="맑은 고딕" panose="020B0503020000020004" pitchFamily="34" charset="-127"/>
            </a:endParaRPr>
          </a:p>
        </p:txBody>
      </p:sp>
      <p:pic>
        <p:nvPicPr>
          <p:cNvPr id="18" name="Immagine 17">
            <a:extLst>
              <a:ext uri="{FF2B5EF4-FFF2-40B4-BE49-F238E27FC236}">
                <a16:creationId xmlns:a16="http://schemas.microsoft.com/office/drawing/2014/main" id="{EF3EF645-2D34-403C-ABD5-1A91EE94B4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8" name="TextBox 18">
            <a:extLst>
              <a:ext uri="{FF2B5EF4-FFF2-40B4-BE49-F238E27FC236}">
                <a16:creationId xmlns:a16="http://schemas.microsoft.com/office/drawing/2014/main" id="{4DBD391D-801E-4F04-AC67-4525AA87D1C1}"/>
              </a:ext>
            </a:extLst>
          </p:cNvPr>
          <p:cNvSpPr txBox="1"/>
          <p:nvPr/>
        </p:nvSpPr>
        <p:spPr>
          <a:xfrm>
            <a:off x="319010" y="1382688"/>
            <a:ext cx="4672937" cy="3000821"/>
          </a:xfrm>
          <a:prstGeom prst="rect">
            <a:avLst/>
          </a:prstGeom>
          <a:noFill/>
        </p:spPr>
        <p:txBody>
          <a:bodyPr wrap="square" rtlCol="0">
            <a:spAutoFit/>
          </a:bodyPr>
          <a:lstStyle/>
          <a:p>
            <a:pPr marL="0" marR="0" lvl="0" indent="0" algn="just" defTabSz="391078"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IlSole24Ore.com è il canale di accesso digitale del Gruppo 24 ORE ai contenuti e ai servizi pensati a soddisfare le esigenze di una pluralità di interlocutori: dal professionista al risparmiatore, dal privato all'azienda, senza rinunciare a nuovi target verticali e specifici stimolati e coinvolti da un’offerta editoriale completa non solo «</a:t>
            </a:r>
            <a:r>
              <a:rPr kumimoji="0" lang="it-IT" sz="1050" b="0" i="0" u="none" strike="noStrike" kern="1200" cap="none" spc="0" normalizeH="0" baseline="0" noProof="0" dirty="0" err="1">
                <a:ln>
                  <a:noFill/>
                </a:ln>
                <a:solidFill>
                  <a:prstClr val="black"/>
                </a:solidFill>
                <a:effectLst/>
                <a:uLnTx/>
                <a:uFillTx/>
                <a:latin typeface="Calibri"/>
                <a:ea typeface="+mn-ea"/>
                <a:cs typeface="+mn-cs"/>
                <a:sym typeface="Arial Black"/>
              </a:rPr>
              <a:t>finance</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 </a:t>
            </a:r>
            <a:r>
              <a:rPr kumimoji="0" lang="it-IT" sz="1050" b="0" i="0" u="none" strike="noStrike" kern="1200" cap="none" spc="0" normalizeH="0" baseline="0" noProof="0" dirty="0" err="1">
                <a:ln>
                  <a:noFill/>
                </a:ln>
                <a:solidFill>
                  <a:prstClr val="black"/>
                </a:solidFill>
                <a:effectLst/>
                <a:uLnTx/>
                <a:uFillTx/>
                <a:latin typeface="Calibri"/>
                <a:ea typeface="+mn-ea"/>
                <a:cs typeface="+mn-cs"/>
                <a:sym typeface="Arial Black"/>
              </a:rPr>
              <a:t>oriented</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a:t>
            </a:r>
          </a:p>
          <a:p>
            <a:pPr marL="0" marR="0" lvl="0" indent="0" algn="just" defTabSz="391078" rtl="0" eaLnBrk="1" fontAlgn="base" latinLnBrk="0" hangingPunct="1">
              <a:lnSpc>
                <a:spcPct val="100000"/>
              </a:lnSpc>
              <a:spcBef>
                <a:spcPct val="0"/>
              </a:spcBef>
              <a:spcAft>
                <a:spcPct val="0"/>
              </a:spcAft>
              <a:buClrTx/>
              <a:buSzTx/>
              <a:buFontTx/>
              <a:buNone/>
              <a:tabLst/>
              <a:defRPr/>
            </a:pPr>
            <a:endPar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Il sito de </a:t>
            </a:r>
            <a:r>
              <a:rPr kumimoji="0" lang="it-IT" sz="1050" b="1" i="0" u="none" strike="noStrike" kern="1200" cap="none" spc="0" normalizeH="0" baseline="0" noProof="0" dirty="0">
                <a:ln>
                  <a:noFill/>
                </a:ln>
                <a:solidFill>
                  <a:prstClr val="black"/>
                </a:solidFill>
                <a:effectLst/>
                <a:uLnTx/>
                <a:uFillTx/>
                <a:latin typeface="Calibri"/>
                <a:ea typeface="+mn-ea"/>
                <a:cs typeface="+mn-cs"/>
                <a:sym typeface="Arial Black"/>
              </a:rPr>
              <a:t>Il Sole 24 ORE </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è concepito in ottica </a:t>
            </a:r>
            <a:r>
              <a:rPr kumimoji="0" lang="it-IT" sz="1050" b="1" i="0" u="none" strike="noStrike" kern="1200" cap="none" spc="0" normalizeH="0" baseline="0" noProof="0" dirty="0">
                <a:ln>
                  <a:noFill/>
                </a:ln>
                <a:solidFill>
                  <a:prstClr val="black"/>
                </a:solidFill>
                <a:effectLst/>
                <a:uLnTx/>
                <a:uFillTx/>
                <a:latin typeface="Calibri"/>
                <a:ea typeface="+mn-ea"/>
                <a:cs typeface="+mn-cs"/>
                <a:sym typeface="Arial Black"/>
              </a:rPr>
              <a:t>mobile first </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e rappresenta uno </a:t>
            </a:r>
            <a:r>
              <a:rPr kumimoji="0" lang="it-IT" sz="1050" b="1" i="0" u="none" strike="noStrike" kern="1200" cap="none" spc="0" normalizeH="0" baseline="0" noProof="0" dirty="0">
                <a:ln>
                  <a:noFill/>
                </a:ln>
                <a:solidFill>
                  <a:prstClr val="black"/>
                </a:solidFill>
                <a:effectLst/>
                <a:uLnTx/>
                <a:uFillTx/>
                <a:latin typeface="Calibri"/>
                <a:ea typeface="+mn-ea"/>
                <a:cs typeface="+mn-cs"/>
                <a:sym typeface="Arial Black"/>
              </a:rPr>
              <a:t>strumento di aggiornamento e approfondimento unico</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 grazie alla copertura in tempo reale delle notizie, a cui si unisce l’autorevolezza dei contenuti, disponibili in tutte le nuove forme di engagement e facilmente condivisibili sulle piattaforme social.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Un </a:t>
            </a:r>
            <a:r>
              <a:rPr kumimoji="0" lang="it-IT" sz="1050" b="1" i="0" u="none" strike="noStrike" kern="1200" cap="none" spc="0" normalizeH="0" baseline="0" noProof="0" dirty="0">
                <a:ln>
                  <a:noFill/>
                </a:ln>
                <a:solidFill>
                  <a:prstClr val="black"/>
                </a:solidFill>
                <a:effectLst/>
                <a:uLnTx/>
                <a:uFillTx/>
                <a:latin typeface="Calibri"/>
                <a:ea typeface="+mn-ea"/>
                <a:cs typeface="+mn-cs"/>
                <a:sym typeface="Arial Black"/>
              </a:rPr>
              <a:t>sistema editoriale cross-device</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 in linea con i più importanti trend di mercato italiani e internazionali.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Contenuti e strumenti verticali determinano un’offerta editoriale sempre più ricca anche in ottica di allargamento del target, senza naturalmente tralasciare il target «core» storico della </a:t>
            </a:r>
            <a:r>
              <a:rPr kumimoji="0" lang="it-IT" sz="1050" b="1" i="0" u="none" strike="noStrike" kern="1200" cap="none" spc="0" normalizeH="0" baseline="0" noProof="0" dirty="0">
                <a:ln>
                  <a:noFill/>
                </a:ln>
                <a:solidFill>
                  <a:prstClr val="black"/>
                </a:solidFill>
                <a:effectLst/>
                <a:uLnTx/>
                <a:uFillTx/>
                <a:latin typeface="Calibri"/>
                <a:ea typeface="+mn-ea"/>
                <a:cs typeface="+mn-cs"/>
                <a:sym typeface="Arial Black"/>
              </a:rPr>
              <a:t>BUSINESS COMMUNITY </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e dei </a:t>
            </a:r>
            <a:r>
              <a:rPr kumimoji="0" lang="it-IT" sz="1050" b="1" i="0" u="none" strike="noStrike" kern="1200" cap="none" spc="0" normalizeH="0" baseline="0" noProof="0" dirty="0">
                <a:ln>
                  <a:noFill/>
                </a:ln>
                <a:solidFill>
                  <a:prstClr val="black"/>
                </a:solidFill>
                <a:effectLst/>
                <a:uLnTx/>
                <a:uFillTx/>
                <a:latin typeface="Calibri"/>
                <a:ea typeface="+mn-ea"/>
                <a:cs typeface="+mn-cs"/>
                <a:sym typeface="Arial Black"/>
              </a:rPr>
              <a:t>PROFESSIONISTI</a:t>
            </a:r>
            <a:r>
              <a:rPr kumimoji="0" lang="it-IT" sz="1050" b="0" i="0" u="none" strike="noStrike" kern="1200" cap="none" spc="0" normalizeH="0" baseline="0" noProof="0" dirty="0">
                <a:ln>
                  <a:noFill/>
                </a:ln>
                <a:solidFill>
                  <a:prstClr val="black"/>
                </a:solidFill>
                <a:effectLst/>
                <a:uLnTx/>
                <a:uFillTx/>
                <a:latin typeface="Calibri"/>
                <a:ea typeface="+mn-ea"/>
                <a:cs typeface="+mn-cs"/>
                <a:sym typeface="Arial Black"/>
              </a:rPr>
              <a:t>.</a:t>
            </a:r>
          </a:p>
        </p:txBody>
      </p:sp>
      <p:sp>
        <p:nvSpPr>
          <p:cNvPr id="7" name="TextBox 16">
            <a:extLst>
              <a:ext uri="{FF2B5EF4-FFF2-40B4-BE49-F238E27FC236}">
                <a16:creationId xmlns:a16="http://schemas.microsoft.com/office/drawing/2014/main" id="{32C45DA9-13FC-45A1-829D-C4FE290F2057}"/>
              </a:ext>
            </a:extLst>
          </p:cNvPr>
          <p:cNvSpPr txBox="1"/>
          <p:nvPr/>
        </p:nvSpPr>
        <p:spPr>
          <a:xfrm>
            <a:off x="3078702" y="4383509"/>
            <a:ext cx="1627071" cy="53091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C00000"/>
                </a:solidFill>
                <a:effectLst/>
                <a:uLnTx/>
                <a:uFillTx/>
                <a:latin typeface="Calibri" panose="020F0502020204030204"/>
                <a:ea typeface="맑은 고딕" panose="020B0503020000020004" pitchFamily="34" charset="-127"/>
                <a:cs typeface="Arial" pitchFamily="34" charset="0"/>
              </a:rPr>
              <a:t>Desktop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ko-KR" sz="825"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Page Views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ko-KR" sz="825"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on total : </a:t>
            </a:r>
            <a:r>
              <a:rPr kumimoji="0" lang="en-US" altLang="ko-KR" sz="825"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32%</a:t>
            </a:r>
          </a:p>
        </p:txBody>
      </p:sp>
      <p:sp>
        <p:nvSpPr>
          <p:cNvPr id="9" name="Rectangle 18">
            <a:extLst>
              <a:ext uri="{FF2B5EF4-FFF2-40B4-BE49-F238E27FC236}">
                <a16:creationId xmlns:a16="http://schemas.microsoft.com/office/drawing/2014/main" id="{B679A504-5597-4374-9598-CDA5355A5246}"/>
              </a:ext>
            </a:extLst>
          </p:cNvPr>
          <p:cNvSpPr/>
          <p:nvPr/>
        </p:nvSpPr>
        <p:spPr>
          <a:xfrm>
            <a:off x="2580865" y="4461787"/>
            <a:ext cx="497837" cy="424268"/>
          </a:xfrm>
          <a:custGeom>
            <a:avLst/>
            <a:gdLst/>
            <a:ahLst/>
            <a:cxnLst/>
            <a:rect l="l" t="t" r="r" b="b"/>
            <a:pathLst>
              <a:path w="3240000" h="2574247">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0" name="TextBox 16">
            <a:extLst>
              <a:ext uri="{FF2B5EF4-FFF2-40B4-BE49-F238E27FC236}">
                <a16:creationId xmlns:a16="http://schemas.microsoft.com/office/drawing/2014/main" id="{9FAF7015-A45C-40E9-AA26-F4277834F8B9}"/>
              </a:ext>
            </a:extLst>
          </p:cNvPr>
          <p:cNvSpPr txBox="1"/>
          <p:nvPr/>
        </p:nvSpPr>
        <p:spPr>
          <a:xfrm>
            <a:off x="1735481" y="4411265"/>
            <a:ext cx="754777" cy="519501"/>
          </a:xfrm>
          <a:prstGeom prst="rect">
            <a:avLst/>
          </a:prstGeom>
          <a:noFill/>
        </p:spPr>
        <p:txBody>
          <a:bodyPr wrap="square" rtlCol="0">
            <a:spAutoFit/>
          </a:bodyPr>
          <a:lstStyle>
            <a:defPPr>
              <a:defRPr lang="it-IT"/>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C00000"/>
                </a:solidFill>
                <a:effectLst/>
                <a:uLnTx/>
                <a:uFillTx/>
                <a:latin typeface="Calibri" panose="020F0502020204030204"/>
                <a:ea typeface="맑은 고딕" panose="020B0503020000020004" pitchFamily="34" charset="-127"/>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C00000"/>
                </a:solidFill>
                <a:effectLst/>
                <a:uLnTx/>
                <a:uFillTx/>
                <a:latin typeface="Calibri" panose="020F0502020204030204"/>
                <a:ea typeface="맑은 고딕" panose="020B0503020000020004" pitchFamily="34" charset="-127"/>
                <a:cs typeface="Arial" pitchFamily="34" charset="0"/>
              </a:rPr>
              <a:t>Mobile</a:t>
            </a:r>
            <a:r>
              <a:rPr kumimoji="0" lang="en-US" altLang="ko-KR" sz="1050" b="1" i="0" u="none" strike="noStrike" kern="1200" cap="none" spc="0" normalizeH="0" baseline="0" noProof="0" dirty="0">
                <a:ln>
                  <a:noFill/>
                </a:ln>
                <a:solidFill>
                  <a:srgbClr val="C00000"/>
                </a:solidFill>
                <a:effectLst/>
                <a:uLnTx/>
                <a:uFillTx/>
                <a:latin typeface="Calibri" panose="020F0502020204030204"/>
                <a:ea typeface="맑은 고딕" panose="020B0503020000020004" pitchFamily="34" charset="-127"/>
                <a:cs typeface="Arial"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788"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Page Views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788"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on total: 68%</a:t>
            </a:r>
          </a:p>
        </p:txBody>
      </p:sp>
      <p:pic>
        <p:nvPicPr>
          <p:cNvPr id="11" name="Immagine 10">
            <a:extLst>
              <a:ext uri="{FF2B5EF4-FFF2-40B4-BE49-F238E27FC236}">
                <a16:creationId xmlns:a16="http://schemas.microsoft.com/office/drawing/2014/main" id="{A72B91C3-9D8C-4499-876E-7D65F7BDA1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698" y="4384199"/>
            <a:ext cx="548020" cy="602765"/>
          </a:xfrm>
          <a:prstGeom prst="rect">
            <a:avLst/>
          </a:prstGeom>
        </p:spPr>
      </p:pic>
      <p:sp>
        <p:nvSpPr>
          <p:cNvPr id="13" name="Rettangolo 12">
            <a:extLst>
              <a:ext uri="{FF2B5EF4-FFF2-40B4-BE49-F238E27FC236}">
                <a16:creationId xmlns:a16="http://schemas.microsoft.com/office/drawing/2014/main" id="{6042E98C-7B69-4C12-8E7B-8327252974A2}"/>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14" name="Immagine 13" descr="LOGO 24 ORE.png">
            <a:extLst>
              <a:ext uri="{FF2B5EF4-FFF2-40B4-BE49-F238E27FC236}">
                <a16:creationId xmlns:a16="http://schemas.microsoft.com/office/drawing/2014/main" id="{B352F2AA-B956-4842-BE24-84AA1035C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2" name="Segnaposto piè di pagina 2">
            <a:extLst>
              <a:ext uri="{FF2B5EF4-FFF2-40B4-BE49-F238E27FC236}">
                <a16:creationId xmlns:a16="http://schemas.microsoft.com/office/drawing/2014/main" id="{7EF83AE0-8E0A-FBF9-065F-31370923DD4F}"/>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274910816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ttangolo 23">
            <a:extLst>
              <a:ext uri="{FF2B5EF4-FFF2-40B4-BE49-F238E27FC236}">
                <a16:creationId xmlns:a16="http://schemas.microsoft.com/office/drawing/2014/main" id="{1BC7C055-4FD2-45AF-B73C-7280D715FF17}"/>
              </a:ext>
            </a:extLst>
          </p:cNvPr>
          <p:cNvSpPr/>
          <p:nvPr/>
        </p:nvSpPr>
        <p:spPr>
          <a:xfrm>
            <a:off x="5891146" y="1490703"/>
            <a:ext cx="3252854" cy="3640996"/>
          </a:xfrm>
          <a:prstGeom prst="rect">
            <a:avLst/>
          </a:prstGeom>
          <a:solidFill>
            <a:srgbClr val="FCDB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Immagine 17">
            <a:extLst>
              <a:ext uri="{FF2B5EF4-FFF2-40B4-BE49-F238E27FC236}">
                <a16:creationId xmlns:a16="http://schemas.microsoft.com/office/drawing/2014/main" id="{EF3EF645-2D34-403C-ABD5-1A91EE94B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23" name="Text Placeholder 13">
            <a:extLst>
              <a:ext uri="{FF2B5EF4-FFF2-40B4-BE49-F238E27FC236}">
                <a16:creationId xmlns:a16="http://schemas.microsoft.com/office/drawing/2014/main" id="{1F3E09AF-388F-4C90-AA43-9D1E30F3B4DE}"/>
              </a:ext>
            </a:extLst>
          </p:cNvPr>
          <p:cNvSpPr txBox="1">
            <a:spLocks/>
          </p:cNvSpPr>
          <p:nvPr/>
        </p:nvSpPr>
        <p:spPr>
          <a:xfrm>
            <a:off x="448596" y="583396"/>
            <a:ext cx="2994000" cy="141766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DISPLAY ADVERTISING</a:t>
            </a:r>
          </a:p>
          <a:p>
            <a:pPr marL="0" marR="0" lvl="0" indent="0" algn="l" defTabSz="685783" rtl="0" eaLnBrk="1" fontAlgn="auto" latinLnBrk="0" hangingPunct="1">
              <a:lnSpc>
                <a:spcPct val="110000"/>
              </a:lnSpc>
              <a:spcBef>
                <a:spcPct val="20000"/>
              </a:spcBef>
              <a:spcAft>
                <a:spcPts val="0"/>
              </a:spcAft>
              <a:buClrTx/>
              <a:buSzTx/>
              <a:buFont typeface="Arial" pitchFamily="34" charset="0"/>
              <a:buNone/>
              <a:tabLst/>
              <a:defRPr/>
            </a:pPr>
            <a:r>
              <a:rPr kumimoji="0" lang="en-US" altLang="ko-KR" sz="21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n-cs"/>
              </a:rPr>
              <a:t>ILSOLE24ORE.COM</a:t>
            </a:r>
          </a:p>
        </p:txBody>
      </p:sp>
      <p:sp>
        <p:nvSpPr>
          <p:cNvPr id="17" name="Rettangolo 16">
            <a:extLst>
              <a:ext uri="{FF2B5EF4-FFF2-40B4-BE49-F238E27FC236}">
                <a16:creationId xmlns:a16="http://schemas.microsoft.com/office/drawing/2014/main" id="{B0D30F4B-9F48-45EE-BF79-A367729FCB05}"/>
              </a:ext>
            </a:extLst>
          </p:cNvPr>
          <p:cNvSpPr/>
          <p:nvPr/>
        </p:nvSpPr>
        <p:spPr>
          <a:xfrm>
            <a:off x="448596" y="1947016"/>
            <a:ext cx="4295971" cy="251607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Skin</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only</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desktop)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Masthead</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990x250 </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(desktop)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Masthead</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Mobile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320x100 </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(mobile)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Leaderboard</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728x90</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(desktop)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Mpu</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Top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300x250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Half Page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300x600</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(in HP erogato da </a:t>
            </a: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Mpu</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Middle, in ROS da </a:t>
            </a: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Mpu</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Top)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Mpu</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Middle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300x250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prstClr val="black"/>
                </a:solidFill>
                <a:effectLst/>
                <a:uLnTx/>
                <a:uFillTx/>
                <a:latin typeface="Calibri" panose="020F0502020204030204"/>
                <a:ea typeface="+mn-ea"/>
                <a:cs typeface="+mn-cs"/>
              </a:rPr>
              <a:t>Mpu</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Bottom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300x250</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(solo in HP)</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050" b="0" i="1"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Tutti i formati sono pianificabili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CROSS DEVICE </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ad eccezione di alcuni laddove segnalati. La maggior parte di questi possono essere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anche</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050" b="1" i="0" u="none" strike="noStrike" kern="1200" cap="none" spc="0" normalizeH="0" baseline="0" noProof="0" dirty="0">
                <a:ln>
                  <a:noFill/>
                </a:ln>
                <a:solidFill>
                  <a:prstClr val="black"/>
                </a:solidFill>
                <a:effectLst/>
                <a:uLnTx/>
                <a:uFillTx/>
                <a:latin typeface="Calibri" panose="020F0502020204030204"/>
                <a:ea typeface="+mn-ea"/>
                <a:cs typeface="+mn-cs"/>
              </a:rPr>
              <a:t>Video</a:t>
            </a:r>
            <a:r>
              <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Rettangolo 19">
            <a:extLst>
              <a:ext uri="{FF2B5EF4-FFF2-40B4-BE49-F238E27FC236}">
                <a16:creationId xmlns:a16="http://schemas.microsoft.com/office/drawing/2014/main" id="{35280AD8-F771-47B6-9352-20B7284CF719}"/>
              </a:ext>
            </a:extLst>
          </p:cNvPr>
          <p:cNvSpPr/>
          <p:nvPr/>
        </p:nvSpPr>
        <p:spPr>
          <a:xfrm>
            <a:off x="1879170" y="4872484"/>
            <a:ext cx="3752118" cy="20774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750" b="0" i="0" u="none" strike="noStrike" kern="1200" cap="none" spc="0" normalizeH="0" baseline="0" noProof="0" dirty="0">
                <a:ln>
                  <a:noFill/>
                </a:ln>
                <a:solidFill>
                  <a:prstClr val="black"/>
                </a:solidFill>
                <a:effectLst/>
                <a:uLnTx/>
                <a:uFillTx/>
                <a:latin typeface="Calibri" panose="020F0502020204030204"/>
                <a:ea typeface="+mn-ea"/>
                <a:cs typeface="+mn-cs"/>
              </a:rPr>
              <a:t>Esempi di </a:t>
            </a:r>
            <a:r>
              <a:rPr kumimoji="0" lang="it-IT" sz="750" b="1" i="0" u="none" strike="noStrike" kern="1200" cap="none" spc="0" normalizeH="0" baseline="0" noProof="0" dirty="0">
                <a:ln>
                  <a:noFill/>
                </a:ln>
                <a:solidFill>
                  <a:prstClr val="black"/>
                </a:solidFill>
                <a:effectLst/>
                <a:uLnTx/>
                <a:uFillTx/>
                <a:latin typeface="Calibri" panose="020F0502020204030204"/>
                <a:ea typeface="+mn-ea"/>
                <a:cs typeface="+mn-cs"/>
              </a:rPr>
              <a:t>COMPANION IN HOMEPAGE</a:t>
            </a:r>
            <a:endParaRPr kumimoji="0" lang="it-IT" sz="7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2CB1AEDA-5A5B-447C-BCED-3AF0AB025768}"/>
              </a:ext>
            </a:extLst>
          </p:cNvPr>
          <p:cNvPicPr>
            <a:picLocks noChangeAspect="1"/>
          </p:cNvPicPr>
          <p:nvPr/>
        </p:nvPicPr>
        <p:blipFill rotWithShape="1">
          <a:blip r:embed="rId4"/>
          <a:srcRect l="13151" t="14159" r="14714" b="7500"/>
          <a:stretch/>
        </p:blipFill>
        <p:spPr>
          <a:xfrm>
            <a:off x="6113288" y="652584"/>
            <a:ext cx="3030712" cy="1851384"/>
          </a:xfrm>
          <a:prstGeom prst="rect">
            <a:avLst/>
          </a:prstGeom>
        </p:spPr>
      </p:pic>
      <p:pic>
        <p:nvPicPr>
          <p:cNvPr id="11" name="Immagine 10">
            <a:extLst>
              <a:ext uri="{FF2B5EF4-FFF2-40B4-BE49-F238E27FC236}">
                <a16:creationId xmlns:a16="http://schemas.microsoft.com/office/drawing/2014/main" id="{CEA7318E-355C-4BA6-9ADC-D482B0797C2C}"/>
              </a:ext>
            </a:extLst>
          </p:cNvPr>
          <p:cNvPicPr>
            <a:picLocks noChangeAspect="1"/>
          </p:cNvPicPr>
          <p:nvPr/>
        </p:nvPicPr>
        <p:blipFill rotWithShape="1">
          <a:blip r:embed="rId5"/>
          <a:srcRect l="22266" t="13889" r="23594" b="26944"/>
          <a:stretch/>
        </p:blipFill>
        <p:spPr>
          <a:xfrm>
            <a:off x="6122649" y="3286220"/>
            <a:ext cx="3021351" cy="1857280"/>
          </a:xfrm>
          <a:prstGeom prst="rect">
            <a:avLst/>
          </a:prstGeom>
        </p:spPr>
      </p:pic>
      <p:sp>
        <p:nvSpPr>
          <p:cNvPr id="10" name="Rettangolo 9">
            <a:extLst>
              <a:ext uri="{FF2B5EF4-FFF2-40B4-BE49-F238E27FC236}">
                <a16:creationId xmlns:a16="http://schemas.microsoft.com/office/drawing/2014/main" id="{9575A70C-C220-4151-B721-99792A059110}"/>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12" name="Immagine 11" descr="LOGO 24 ORE.png">
            <a:extLst>
              <a:ext uri="{FF2B5EF4-FFF2-40B4-BE49-F238E27FC236}">
                <a16:creationId xmlns:a16="http://schemas.microsoft.com/office/drawing/2014/main" id="{3AF783E2-1D4B-4A21-A0EB-CD6A83424C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2" name="Segnaposto piè di pagina 2">
            <a:extLst>
              <a:ext uri="{FF2B5EF4-FFF2-40B4-BE49-F238E27FC236}">
                <a16:creationId xmlns:a16="http://schemas.microsoft.com/office/drawing/2014/main" id="{DF27B70D-0E39-A5AF-9F35-393AF221B6CB}"/>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16961383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EF3EF645-2D34-403C-ABD5-1A91EE94B4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23" name="Text Placeholder 13">
            <a:extLst>
              <a:ext uri="{FF2B5EF4-FFF2-40B4-BE49-F238E27FC236}">
                <a16:creationId xmlns:a16="http://schemas.microsoft.com/office/drawing/2014/main" id="{1F3E09AF-388F-4C90-AA43-9D1E30F3B4DE}"/>
              </a:ext>
            </a:extLst>
          </p:cNvPr>
          <p:cNvSpPr txBox="1">
            <a:spLocks/>
          </p:cNvSpPr>
          <p:nvPr/>
        </p:nvSpPr>
        <p:spPr>
          <a:xfrm>
            <a:off x="592046" y="495295"/>
            <a:ext cx="2812271" cy="1417667"/>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E-MAIL MARKETING</a:t>
            </a:r>
          </a:p>
          <a:p>
            <a:pPr marL="0" marR="0" lvl="0" indent="0" algn="l" defTabSz="685800" rtl="0" eaLnBrk="1" fontAlgn="auto" latinLnBrk="1" hangingPunct="1">
              <a:lnSpc>
                <a:spcPct val="110000"/>
              </a:lnSpc>
              <a:spcBef>
                <a:spcPct val="20000"/>
              </a:spcBef>
              <a:spcAft>
                <a:spcPts val="0"/>
              </a:spcAft>
              <a:buClrTx/>
              <a:buSzTx/>
              <a:buFont typeface="Arial" pitchFamily="34" charset="0"/>
              <a:buNone/>
              <a:tabLst/>
              <a:defRPr/>
            </a:pPr>
            <a:r>
              <a:rPr kumimoji="0" lang="en-US" altLang="ko-KR" sz="1500" b="0" i="0" u="none" strike="noStrike" kern="1200" cap="none" spc="0" normalizeH="0" baseline="0" noProof="0" dirty="0">
                <a:ln>
                  <a:noFill/>
                </a:ln>
                <a:solidFill>
                  <a:srgbClr val="C00000"/>
                </a:solidFill>
                <a:effectLst/>
                <a:uLnTx/>
                <a:uFillTx/>
                <a:latin typeface="Tw Cen MT Condensed" panose="020B0606020104020203" pitchFamily="34" charset="0"/>
                <a:ea typeface="맑은 고딕" panose="020B0503020000020004" pitchFamily="34" charset="-127"/>
                <a:cs typeface="+mn-cs"/>
              </a:rPr>
              <a:t>ILSOLE24ORE.COM</a:t>
            </a:r>
          </a:p>
        </p:txBody>
      </p:sp>
      <p:sp>
        <p:nvSpPr>
          <p:cNvPr id="13" name="CasellaDiTesto 5">
            <a:extLst>
              <a:ext uri="{FF2B5EF4-FFF2-40B4-BE49-F238E27FC236}">
                <a16:creationId xmlns:a16="http://schemas.microsoft.com/office/drawing/2014/main" id="{BECD6EE9-BF14-483C-85DB-20BEB813BDE1}"/>
              </a:ext>
            </a:extLst>
          </p:cNvPr>
          <p:cNvSpPr txBox="1">
            <a:spLocks noChangeArrowheads="1"/>
          </p:cNvSpPr>
          <p:nvPr/>
        </p:nvSpPr>
        <p:spPr bwMode="auto">
          <a:xfrm>
            <a:off x="592046" y="1660801"/>
            <a:ext cx="4167732" cy="238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100">
                <a:solidFill>
                  <a:schemeClr val="tx1"/>
                </a:solidFill>
                <a:latin typeface="Calibri" pitchFamily="34" charset="0"/>
                <a:cs typeface="Arial" pitchFamily="34" charset="0"/>
              </a:defRPr>
            </a:lvl1pPr>
            <a:lvl2pPr marL="742950" indent="-285750">
              <a:defRPr sz="2100">
                <a:solidFill>
                  <a:schemeClr val="tx1"/>
                </a:solidFill>
                <a:latin typeface="Calibri" pitchFamily="34" charset="0"/>
                <a:cs typeface="Arial" pitchFamily="34" charset="0"/>
              </a:defRPr>
            </a:lvl2pPr>
            <a:lvl3pPr marL="1143000" indent="-228600">
              <a:defRPr sz="2100">
                <a:solidFill>
                  <a:schemeClr val="tx1"/>
                </a:solidFill>
                <a:latin typeface="Calibri" pitchFamily="34" charset="0"/>
                <a:cs typeface="Arial" pitchFamily="34" charset="0"/>
              </a:defRPr>
            </a:lvl3pPr>
            <a:lvl4pPr marL="1600200" indent="-228600">
              <a:defRPr sz="2100">
                <a:solidFill>
                  <a:schemeClr val="tx1"/>
                </a:solidFill>
                <a:latin typeface="Calibri" pitchFamily="34" charset="0"/>
                <a:cs typeface="Arial" pitchFamily="34" charset="0"/>
              </a:defRPr>
            </a:lvl4pPr>
            <a:lvl5pPr marL="2057400" indent="-228600">
              <a:defRPr sz="2100">
                <a:solidFill>
                  <a:schemeClr val="tx1"/>
                </a:solidFill>
                <a:latin typeface="Calibri" pitchFamily="34" charset="0"/>
                <a:cs typeface="Arial" pitchFamily="34" charset="0"/>
              </a:defRPr>
            </a:lvl5pPr>
            <a:lvl6pPr marL="2514600" indent="-228600" defTabSz="520700" fontAlgn="base">
              <a:spcBef>
                <a:spcPct val="0"/>
              </a:spcBef>
              <a:spcAft>
                <a:spcPct val="0"/>
              </a:spcAft>
              <a:defRPr sz="2100">
                <a:solidFill>
                  <a:schemeClr val="tx1"/>
                </a:solidFill>
                <a:latin typeface="Calibri" pitchFamily="34" charset="0"/>
                <a:cs typeface="Arial" pitchFamily="34" charset="0"/>
              </a:defRPr>
            </a:lvl6pPr>
            <a:lvl7pPr marL="2971800" indent="-228600" defTabSz="520700" fontAlgn="base">
              <a:spcBef>
                <a:spcPct val="0"/>
              </a:spcBef>
              <a:spcAft>
                <a:spcPct val="0"/>
              </a:spcAft>
              <a:defRPr sz="2100">
                <a:solidFill>
                  <a:schemeClr val="tx1"/>
                </a:solidFill>
                <a:latin typeface="Calibri" pitchFamily="34" charset="0"/>
                <a:cs typeface="Arial" pitchFamily="34" charset="0"/>
              </a:defRPr>
            </a:lvl7pPr>
            <a:lvl8pPr marL="3429000" indent="-228600" defTabSz="520700" fontAlgn="base">
              <a:spcBef>
                <a:spcPct val="0"/>
              </a:spcBef>
              <a:spcAft>
                <a:spcPct val="0"/>
              </a:spcAft>
              <a:defRPr sz="2100">
                <a:solidFill>
                  <a:schemeClr val="tx1"/>
                </a:solidFill>
                <a:latin typeface="Calibri" pitchFamily="34" charset="0"/>
                <a:cs typeface="Arial" pitchFamily="34" charset="0"/>
              </a:defRPr>
            </a:lvl8pPr>
            <a:lvl9pPr marL="3886200" indent="-228600" defTabSz="520700" fontAlgn="base">
              <a:spcBef>
                <a:spcPct val="0"/>
              </a:spcBef>
              <a:spcAft>
                <a:spcPct val="0"/>
              </a:spcAft>
              <a:defRPr sz="2100">
                <a:solidFill>
                  <a:schemeClr val="tx1"/>
                </a:solidFill>
                <a:latin typeface="Calibri" pitchFamily="34" charset="0"/>
                <a:cs typeface="Arial" pitchFamily="34" charset="0"/>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DEM </a:t>
            </a: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Opportunità</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di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invio</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di Comunicazione dedicate a Brand partner, con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invio</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il </a:t>
            </a:r>
            <a:r>
              <a:rPr kumimoji="0" lang="en-GB" sz="1100" b="1"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martedì</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e il </a:t>
            </a:r>
            <a:r>
              <a:rPr kumimoji="0" lang="en-GB" sz="1100" b="1"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giovedì</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ad</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oltre</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lang="en-GB" sz="1100" b="1" dirty="0">
                <a:solidFill>
                  <a:prstClr val="black"/>
                </a:solidFill>
                <a:latin typeface="Calibri" panose="020F0502020204030204"/>
              </a:rPr>
              <a:t>45</a:t>
            </a: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0.000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indirizzi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registrati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al database del Gruppo24ore. </a:t>
            </a: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L’invio</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delle</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DEM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può</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essere</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profilato</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verso target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specifici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t>
            </a: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condivi</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con il partner. </a:t>
            </a:r>
          </a:p>
          <a:p>
            <a:pPr marL="0" marR="0" lvl="0" indent="0" algn="just" defTabSz="685800" rtl="0" eaLnBrk="1" fontAlgn="auto" latinLnBrk="0" hangingPunct="1">
              <a:lnSpc>
                <a:spcPct val="15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r>
              <a:rPr lang="en-GB" sz="1100" b="1" dirty="0">
                <a:solidFill>
                  <a:prstClr val="black"/>
                </a:solidFill>
                <a:latin typeface="Calibri" panose="020F0502020204030204"/>
              </a:rPr>
              <a:t>NEWSLETTER</a:t>
            </a:r>
          </a:p>
          <a:p>
            <a:r>
              <a:rPr lang="en-GB" sz="1100" dirty="0">
                <a:solidFill>
                  <a:prstClr val="black"/>
                </a:solidFill>
                <a:latin typeface="Calibri" panose="020F0502020204030204"/>
              </a:rPr>
              <a:t>Morning24 è </a:t>
            </a:r>
            <a:r>
              <a:rPr lang="en-GB" sz="1100" dirty="0" err="1">
                <a:solidFill>
                  <a:prstClr val="black"/>
                </a:solidFill>
                <a:latin typeface="Calibri" panose="020F0502020204030204"/>
              </a:rPr>
              <a:t>inviata</a:t>
            </a:r>
            <a:r>
              <a:rPr lang="en-GB" sz="1100" dirty="0">
                <a:solidFill>
                  <a:prstClr val="black"/>
                </a:solidFill>
                <a:latin typeface="Calibri" panose="020F0502020204030204"/>
              </a:rPr>
              <a:t> tutti I </a:t>
            </a:r>
            <a:r>
              <a:rPr lang="en-GB" sz="1100" dirty="0" err="1">
                <a:solidFill>
                  <a:prstClr val="black"/>
                </a:solidFill>
                <a:latin typeface="Calibri" panose="020F0502020204030204"/>
              </a:rPr>
              <a:t>giorni</a:t>
            </a:r>
            <a:r>
              <a:rPr lang="en-GB" sz="1100" dirty="0">
                <a:solidFill>
                  <a:prstClr val="black"/>
                </a:solidFill>
                <a:latin typeface="Calibri" panose="020F0502020204030204"/>
              </a:rPr>
              <a:t> a circa </a:t>
            </a:r>
            <a:r>
              <a:rPr lang="en-GB" sz="1100" b="1" dirty="0">
                <a:solidFill>
                  <a:prstClr val="black"/>
                </a:solidFill>
                <a:latin typeface="Calibri" panose="020F0502020204030204"/>
              </a:rPr>
              <a:t>250.000 </a:t>
            </a:r>
            <a:r>
              <a:rPr lang="en-GB" sz="1100" b="1" dirty="0" err="1">
                <a:solidFill>
                  <a:prstClr val="black"/>
                </a:solidFill>
                <a:latin typeface="Calibri" panose="020F0502020204030204"/>
              </a:rPr>
              <a:t>contatti</a:t>
            </a:r>
            <a:r>
              <a:rPr lang="en-GB" sz="1100" b="1" dirty="0">
                <a:solidFill>
                  <a:prstClr val="black"/>
                </a:solidFill>
                <a:latin typeface="Calibri" panose="020F0502020204030204"/>
              </a:rPr>
              <a:t>, </a:t>
            </a:r>
            <a:r>
              <a:rPr lang="en-GB" sz="1100" b="1" dirty="0" err="1">
                <a:solidFill>
                  <a:prstClr val="black"/>
                </a:solidFill>
                <a:latin typeface="Calibri" panose="020F0502020204030204"/>
              </a:rPr>
              <a:t>l</a:t>
            </a:r>
            <a:r>
              <a:rPr lang="en-GB" sz="1100" dirty="0" err="1">
                <a:solidFill>
                  <a:prstClr val="black"/>
                </a:solidFill>
                <a:latin typeface="Calibri" panose="020F0502020204030204"/>
              </a:rPr>
              <a:t>’invio</a:t>
            </a:r>
            <a:r>
              <a:rPr lang="en-GB" sz="1100" dirty="0">
                <a:solidFill>
                  <a:prstClr val="black"/>
                </a:solidFill>
                <a:latin typeface="Calibri" panose="020F0502020204030204"/>
              </a:rPr>
              <a:t> </a:t>
            </a:r>
            <a:r>
              <a:rPr lang="en-GB" sz="1100" dirty="0" err="1">
                <a:solidFill>
                  <a:prstClr val="black"/>
                </a:solidFill>
                <a:latin typeface="Calibri" panose="020F0502020204030204"/>
              </a:rPr>
              <a:t>della</a:t>
            </a:r>
            <a:r>
              <a:rPr lang="en-GB" sz="1100" dirty="0">
                <a:solidFill>
                  <a:prstClr val="black"/>
                </a:solidFill>
                <a:latin typeface="Calibri" panose="020F0502020204030204"/>
              </a:rPr>
              <a:t> newsletter non è </a:t>
            </a:r>
            <a:r>
              <a:rPr lang="en-GB" sz="1100" dirty="0" err="1">
                <a:solidFill>
                  <a:prstClr val="black"/>
                </a:solidFill>
                <a:latin typeface="Calibri" panose="020F0502020204030204"/>
              </a:rPr>
              <a:t>targetizzabile</a:t>
            </a:r>
            <a:endParaRPr lang="en-GB" sz="1100" dirty="0">
              <a:solidFill>
                <a:prstClr val="black"/>
              </a:solidFill>
              <a:latin typeface="Calibri" panose="020F0502020204030204"/>
            </a:endParaRPr>
          </a:p>
        </p:txBody>
      </p:sp>
      <p:pic>
        <p:nvPicPr>
          <p:cNvPr id="7" name="Immagine 6">
            <a:extLst>
              <a:ext uri="{FF2B5EF4-FFF2-40B4-BE49-F238E27FC236}">
                <a16:creationId xmlns:a16="http://schemas.microsoft.com/office/drawing/2014/main" id="{19D26591-CF1B-4170-93AB-174DADE77641}"/>
              </a:ext>
            </a:extLst>
          </p:cNvPr>
          <p:cNvPicPr>
            <a:picLocks noChangeAspect="1"/>
          </p:cNvPicPr>
          <p:nvPr/>
        </p:nvPicPr>
        <p:blipFill rotWithShape="1">
          <a:blip r:embed="rId4"/>
          <a:srcRect l="22669" t="40748" r="56348" b="6764"/>
          <a:stretch/>
        </p:blipFill>
        <p:spPr>
          <a:xfrm>
            <a:off x="5036559" y="1051967"/>
            <a:ext cx="1862690" cy="2620874"/>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6" name="Rettangolo 5">
            <a:extLst>
              <a:ext uri="{FF2B5EF4-FFF2-40B4-BE49-F238E27FC236}">
                <a16:creationId xmlns:a16="http://schemas.microsoft.com/office/drawing/2014/main" id="{E67CC6B6-6D0C-4D08-A283-A52933EC4B37}"/>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8" name="Immagine 7" descr="LOGO 24 ORE.png">
            <a:extLst>
              <a:ext uri="{FF2B5EF4-FFF2-40B4-BE49-F238E27FC236}">
                <a16:creationId xmlns:a16="http://schemas.microsoft.com/office/drawing/2014/main" id="{C399DE6A-BAAB-4478-92E3-055902E19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3" name="Picture 2">
            <a:extLst>
              <a:ext uri="{FF2B5EF4-FFF2-40B4-BE49-F238E27FC236}">
                <a16:creationId xmlns:a16="http://schemas.microsoft.com/office/drawing/2014/main" id="{805AD354-7D95-3094-CB73-1D7F46F6A603}"/>
              </a:ext>
            </a:extLst>
          </p:cNvPr>
          <p:cNvPicPr>
            <a:picLocks noChangeAspect="1"/>
          </p:cNvPicPr>
          <p:nvPr/>
        </p:nvPicPr>
        <p:blipFill>
          <a:blip r:embed="rId6"/>
          <a:stretch>
            <a:fillRect/>
          </a:stretch>
        </p:blipFill>
        <p:spPr>
          <a:xfrm>
            <a:off x="7176030" y="1769116"/>
            <a:ext cx="1703668" cy="2873865"/>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2" name="Segnaposto piè di pagina 2">
            <a:extLst>
              <a:ext uri="{FF2B5EF4-FFF2-40B4-BE49-F238E27FC236}">
                <a16:creationId xmlns:a16="http://schemas.microsoft.com/office/drawing/2014/main" id="{D343156D-4B92-333B-74B1-05DC10832B16}"/>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418439274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52C5F04E-144A-4A8A-BA0A-84D9EC9BE660}"/>
              </a:ext>
            </a:extLst>
          </p:cNvPr>
          <p:cNvSpPr txBox="1"/>
          <p:nvPr/>
        </p:nvSpPr>
        <p:spPr>
          <a:xfrm>
            <a:off x="558891" y="1506699"/>
            <a:ext cx="4996550" cy="3462486"/>
          </a:xfrm>
          <a:prstGeom prst="rect">
            <a:avLst/>
          </a:prstGeom>
          <a:noFill/>
        </p:spPr>
        <p:txBody>
          <a:bodyPr wrap="square" rtlCol="0">
            <a:spAutoFit/>
          </a:bodyPr>
          <a:lstStyle/>
          <a:p>
            <a:pPr algn="just"/>
            <a:r>
              <a:rPr lang="it-IT" sz="1100" b="1" dirty="0"/>
              <a:t>24 ORE Eventi </a:t>
            </a:r>
            <a:r>
              <a:rPr lang="it-IT" sz="1100" dirty="0"/>
              <a:t>è la Società del </a:t>
            </a:r>
            <a:r>
              <a:rPr lang="it-IT" sz="1100" b="1" dirty="0"/>
              <a:t>Gruppo 24 ORE </a:t>
            </a:r>
            <a:r>
              <a:rPr lang="it-IT" sz="1100" dirty="0"/>
              <a:t>che progetta e realizza </a:t>
            </a:r>
            <a:r>
              <a:rPr lang="it-IT" sz="1100" b="1" dirty="0"/>
              <a:t>eventi</a:t>
            </a:r>
            <a:r>
              <a:rPr lang="it-IT" sz="1100" dirty="0"/>
              <a:t> per rispondere alle esigenze dei </a:t>
            </a:r>
            <a:r>
              <a:rPr lang="it-IT" sz="1100" b="1" dirty="0"/>
              <a:t>clienti</a:t>
            </a:r>
            <a:r>
              <a:rPr lang="it-IT" sz="1100" dirty="0"/>
              <a:t> e diffondere il </a:t>
            </a:r>
            <a:r>
              <a:rPr lang="it-IT" sz="1100" b="1" dirty="0"/>
              <a:t>patrimonio</a:t>
            </a:r>
            <a:r>
              <a:rPr lang="it-IT" sz="1100" dirty="0"/>
              <a:t> </a:t>
            </a:r>
            <a:r>
              <a:rPr lang="it-IT" sz="1100" b="1" dirty="0"/>
              <a:t>informativo</a:t>
            </a:r>
            <a:r>
              <a:rPr lang="it-IT" sz="1100" dirty="0"/>
              <a:t> del </a:t>
            </a:r>
            <a:r>
              <a:rPr lang="it-IT" sz="1100" b="1" dirty="0"/>
              <a:t>Sole 24 Ore</a:t>
            </a:r>
            <a:r>
              <a:rPr lang="it-IT" sz="1100" dirty="0"/>
              <a:t>. Le varie iniziative nascono da </a:t>
            </a:r>
            <a:r>
              <a:rPr lang="it-IT" sz="1100" b="1" dirty="0"/>
              <a:t>confronti interni </a:t>
            </a:r>
            <a:r>
              <a:rPr lang="it-IT" sz="1100" dirty="0"/>
              <a:t>costanti con le diverse </a:t>
            </a:r>
            <a:r>
              <a:rPr lang="it-IT" sz="1100" b="1" dirty="0"/>
              <a:t>anime del Gruppo</a:t>
            </a:r>
            <a:r>
              <a:rPr lang="it-IT" sz="1100" dirty="0"/>
              <a:t>, quali </a:t>
            </a:r>
            <a:r>
              <a:rPr lang="it-IT" sz="1100" b="1" dirty="0"/>
              <a:t>Redazioni</a:t>
            </a:r>
            <a:r>
              <a:rPr lang="it-IT" sz="1100" dirty="0"/>
              <a:t>, </a:t>
            </a:r>
            <a:r>
              <a:rPr lang="it-IT" sz="1100" b="1" dirty="0"/>
              <a:t>Marketing</a:t>
            </a:r>
            <a:r>
              <a:rPr lang="it-IT" sz="1100" dirty="0"/>
              <a:t> ma anche </a:t>
            </a:r>
            <a:r>
              <a:rPr lang="it-IT" sz="1100" b="1" dirty="0"/>
              <a:t>Rete di Vendita</a:t>
            </a:r>
            <a:r>
              <a:rPr lang="it-IT" sz="1100" dirty="0"/>
              <a:t>, così come da spunti e stimoli che arrivano dal </a:t>
            </a:r>
            <a:r>
              <a:rPr lang="it-IT" sz="1100" b="1" dirty="0"/>
              <a:t>mercato</a:t>
            </a:r>
            <a:r>
              <a:rPr lang="it-IT" sz="1100" dirty="0"/>
              <a:t> rappresentato da clienti, fornitori e da possibili partner che desiderano creare un progetto congiunto.</a:t>
            </a:r>
          </a:p>
          <a:p>
            <a:pPr algn="just"/>
            <a:endParaRPr lang="it-IT" sz="1100" b="1" dirty="0"/>
          </a:p>
          <a:p>
            <a:pPr algn="just"/>
            <a:r>
              <a:rPr lang="it-IT" sz="1100" b="1" dirty="0"/>
              <a:t>Convegni</a:t>
            </a:r>
            <a:r>
              <a:rPr lang="it-IT" sz="1100" dirty="0"/>
              <a:t>, </a:t>
            </a:r>
            <a:r>
              <a:rPr lang="it-IT" sz="1100" b="1" dirty="0"/>
              <a:t>roadshow</a:t>
            </a:r>
            <a:r>
              <a:rPr lang="it-IT" sz="1100" dirty="0"/>
              <a:t> e </a:t>
            </a:r>
            <a:r>
              <a:rPr lang="it-IT" sz="1100" b="1" dirty="0"/>
              <a:t>grandi eventi</a:t>
            </a:r>
            <a:r>
              <a:rPr lang="it-IT" sz="1100" dirty="0"/>
              <a:t>,</a:t>
            </a:r>
            <a:r>
              <a:rPr lang="it-IT" sz="1100" b="1" dirty="0"/>
              <a:t> </a:t>
            </a:r>
            <a:r>
              <a:rPr lang="it-IT" sz="1100" dirty="0"/>
              <a:t>i cui contenuti e temi sono affini alle testate del Gruppo</a:t>
            </a:r>
            <a:r>
              <a:rPr lang="it-IT" sz="1100" b="1" dirty="0"/>
              <a:t>, </a:t>
            </a:r>
            <a:r>
              <a:rPr lang="it-IT" sz="1100" dirty="0"/>
              <a:t>si abbinano a progetti </a:t>
            </a:r>
            <a:r>
              <a:rPr lang="it-IT" sz="1100" b="1" dirty="0" err="1"/>
              <a:t>tailor</a:t>
            </a:r>
            <a:r>
              <a:rPr lang="it-IT" sz="1100" b="1" dirty="0"/>
              <a:t> made </a:t>
            </a:r>
            <a:r>
              <a:rPr lang="it-IT" sz="1100" dirty="0"/>
              <a:t>ideati e realizzati per </a:t>
            </a:r>
            <a:r>
              <a:rPr lang="it-IT" sz="1100" b="1" dirty="0"/>
              <a:t>soddisfare</a:t>
            </a:r>
            <a:r>
              <a:rPr lang="it-IT" sz="1100" dirty="0"/>
              <a:t> le </a:t>
            </a:r>
            <a:r>
              <a:rPr lang="it-IT" sz="1100" b="1" dirty="0"/>
              <a:t>necessità</a:t>
            </a:r>
            <a:r>
              <a:rPr lang="it-IT" sz="1100" dirty="0"/>
              <a:t> di differenti target, BTB e BTC.</a:t>
            </a:r>
          </a:p>
          <a:p>
            <a:pPr algn="just"/>
            <a:endParaRPr lang="it-IT" sz="1100" dirty="0"/>
          </a:p>
          <a:p>
            <a:pPr algn="just"/>
            <a:r>
              <a:rPr lang="it-IT" sz="1100" dirty="0"/>
              <a:t>Per rispondere al meglio ai nuovi trend di mercato in un mondo in continua evoluzione, 24 ORE Eventi propone diverse tipologie di </a:t>
            </a:r>
            <a:r>
              <a:rPr lang="it-IT" sz="1100" b="1" dirty="0"/>
              <a:t>format</a:t>
            </a:r>
            <a:r>
              <a:rPr lang="it-IT" sz="1100" dirty="0"/>
              <a:t>: dalle </a:t>
            </a:r>
            <a:r>
              <a:rPr lang="it-IT" sz="1100" b="1" dirty="0"/>
              <a:t>iniziative full digital </a:t>
            </a:r>
            <a:r>
              <a:rPr lang="it-IT" sz="1100" dirty="0"/>
              <a:t>(</a:t>
            </a:r>
            <a:r>
              <a:rPr lang="it-IT" sz="1100" b="1" dirty="0"/>
              <a:t>Interactive 24 </a:t>
            </a:r>
            <a:r>
              <a:rPr lang="it-IT" sz="1100" dirty="0"/>
              <a:t>e </a:t>
            </a:r>
            <a:r>
              <a:rPr lang="it-IT" sz="1100" b="1" dirty="0"/>
              <a:t>Live Streaming 24</a:t>
            </a:r>
            <a:r>
              <a:rPr lang="it-IT" sz="1100" dirty="0"/>
              <a:t>) agli </a:t>
            </a:r>
            <a:r>
              <a:rPr lang="it-IT" sz="1100" b="1" dirty="0"/>
              <a:t>eventi</a:t>
            </a:r>
            <a:r>
              <a:rPr lang="it-IT" sz="1100" dirty="0"/>
              <a:t> in </a:t>
            </a:r>
            <a:r>
              <a:rPr lang="it-IT" sz="1100" b="1" dirty="0"/>
              <a:t>presenza</a:t>
            </a:r>
            <a:r>
              <a:rPr lang="it-IT" sz="1100" dirty="0"/>
              <a:t> (</a:t>
            </a:r>
            <a:r>
              <a:rPr lang="it-IT" sz="1100" b="1" dirty="0"/>
              <a:t>Live Event</a:t>
            </a:r>
            <a:r>
              <a:rPr lang="it-IT" sz="1100" dirty="0"/>
              <a:t>), arrivando alle soluzioni </a:t>
            </a:r>
            <a:r>
              <a:rPr lang="it-IT" sz="1100" b="1" dirty="0"/>
              <a:t>ibride</a:t>
            </a:r>
            <a:r>
              <a:rPr lang="it-IT" sz="1100" dirty="0"/>
              <a:t> (</a:t>
            </a:r>
            <a:r>
              <a:rPr lang="it-IT" sz="1100" b="1" dirty="0" err="1"/>
              <a:t>Live&amp;Digital</a:t>
            </a:r>
            <a:r>
              <a:rPr lang="it-IT" sz="1100" dirty="0"/>
              <a:t>) dove la fisicità dell’evento tradizionale si somma alla virtualità dell’evento on line.</a:t>
            </a:r>
          </a:p>
          <a:p>
            <a:pPr algn="just"/>
            <a:endParaRPr lang="it-IT" sz="1100" dirty="0"/>
          </a:p>
          <a:p>
            <a:pPr algn="just"/>
            <a:r>
              <a:rPr lang="it-IT" sz="1100" b="1" dirty="0">
                <a:highlight>
                  <a:srgbClr val="FFFF00"/>
                </a:highlight>
              </a:rPr>
              <a:t>Nell’ambito dell’accordo con Confindustria è previsto l’impegno di coordinamento e supervisione per gli eventi nei rispettivi calendari</a:t>
            </a:r>
          </a:p>
          <a:p>
            <a:pPr algn="just"/>
            <a:endParaRPr lang="it-IT" sz="1000" dirty="0"/>
          </a:p>
        </p:txBody>
      </p:sp>
      <p:sp>
        <p:nvSpPr>
          <p:cNvPr id="3" name="Rettangolo 2">
            <a:extLst>
              <a:ext uri="{FF2B5EF4-FFF2-40B4-BE49-F238E27FC236}">
                <a16:creationId xmlns:a16="http://schemas.microsoft.com/office/drawing/2014/main" id="{BD6B03C3-F1E6-4918-B5E4-8E9AEFA4F19A}"/>
              </a:ext>
            </a:extLst>
          </p:cNvPr>
          <p:cNvSpPr/>
          <p:nvPr/>
        </p:nvSpPr>
        <p:spPr>
          <a:xfrm>
            <a:off x="558891" y="912594"/>
            <a:ext cx="3349322" cy="48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prstClr val="black"/>
                </a:solidFill>
                <a:latin typeface="Tw Cen MT Condensed" panose="020B0606020104020203" pitchFamily="34" charset="0"/>
              </a:rPr>
              <a:t>24 ORE EVENTI</a:t>
            </a:r>
            <a:endParaRPr lang="en-US" altLang="ko-KR" sz="3200" dirty="0">
              <a:solidFill>
                <a:schemeClr val="tx1"/>
              </a:solidFill>
            </a:endParaRPr>
          </a:p>
        </p:txBody>
      </p:sp>
      <p:pic>
        <p:nvPicPr>
          <p:cNvPr id="4" name="Immagine 3" descr="Immagine che contiene testo, schermo&#10;&#10;Descrizione generata automaticamente">
            <a:extLst>
              <a:ext uri="{FF2B5EF4-FFF2-40B4-BE49-F238E27FC236}">
                <a16:creationId xmlns:a16="http://schemas.microsoft.com/office/drawing/2014/main" id="{A5995EF3-A702-4A42-8482-D7055EA981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1463" y="1155952"/>
            <a:ext cx="2815803" cy="1592931"/>
          </a:xfrm>
          <a:prstGeom prst="rect">
            <a:avLst/>
          </a:prstGeom>
        </p:spPr>
      </p:pic>
      <p:pic>
        <p:nvPicPr>
          <p:cNvPr id="5" name="Immagine 4" descr="Immagine che contiene testo, cielo notturno&#10;&#10;Descrizione generata automaticamente">
            <a:extLst>
              <a:ext uri="{FF2B5EF4-FFF2-40B4-BE49-F238E27FC236}">
                <a16:creationId xmlns:a16="http://schemas.microsoft.com/office/drawing/2014/main" id="{E2FC93CA-8D3B-4F41-9D98-1AC11D43D9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327"/>
          <a:stretch/>
        </p:blipFill>
        <p:spPr>
          <a:xfrm>
            <a:off x="5911045" y="2935421"/>
            <a:ext cx="2796638" cy="1582572"/>
          </a:xfrm>
          <a:prstGeom prst="rect">
            <a:avLst/>
          </a:prstGeom>
        </p:spPr>
      </p:pic>
      <p:sp>
        <p:nvSpPr>
          <p:cNvPr id="6" name="Rettangolo 5">
            <a:extLst>
              <a:ext uri="{FF2B5EF4-FFF2-40B4-BE49-F238E27FC236}">
                <a16:creationId xmlns:a16="http://schemas.microsoft.com/office/drawing/2014/main" id="{DACC13BE-98E4-482B-8573-2C0F66A17B25}"/>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7" name="Immagine 6" descr="LOGO 24 ORE.png">
            <a:extLst>
              <a:ext uri="{FF2B5EF4-FFF2-40B4-BE49-F238E27FC236}">
                <a16:creationId xmlns:a16="http://schemas.microsoft.com/office/drawing/2014/main" id="{B2F8A0CF-62BA-4DF7-ABEF-477B5AD7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9" name="Immagine 8">
            <a:extLst>
              <a:ext uri="{FF2B5EF4-FFF2-40B4-BE49-F238E27FC236}">
                <a16:creationId xmlns:a16="http://schemas.microsoft.com/office/drawing/2014/main" id="{E1ECDEEB-F1D8-496B-B673-F2437E8083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8" name="Segnaposto piè di pagina 2">
            <a:extLst>
              <a:ext uri="{FF2B5EF4-FFF2-40B4-BE49-F238E27FC236}">
                <a16:creationId xmlns:a16="http://schemas.microsoft.com/office/drawing/2014/main" id="{BF11C7EE-570B-3674-2FE0-56FFC6D8CBF3}"/>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4250256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10AF00E-AF5F-41E0-8501-DAAE99FDACB0}"/>
              </a:ext>
            </a:extLst>
          </p:cNvPr>
          <p:cNvSpPr/>
          <p:nvPr/>
        </p:nvSpPr>
        <p:spPr>
          <a:xfrm>
            <a:off x="558890" y="912594"/>
            <a:ext cx="7663937" cy="48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dirty="0">
                <a:solidFill>
                  <a:prstClr val="black"/>
                </a:solidFill>
                <a:latin typeface="Tw Cen MT Condensed" panose="020B0606020104020203" pitchFamily="34" charset="0"/>
              </a:rPr>
              <a:t>24 ORE EVENTI: </a:t>
            </a:r>
            <a:r>
              <a:rPr lang="en-US" altLang="ko-KR" sz="3200" dirty="0" err="1">
                <a:solidFill>
                  <a:prstClr val="black"/>
                </a:solidFill>
                <a:latin typeface="Tw Cen MT Condensed" panose="020B0606020104020203" pitchFamily="34" charset="0"/>
              </a:rPr>
              <a:t>Collaborazioni</a:t>
            </a:r>
            <a:r>
              <a:rPr lang="en-US" altLang="ko-KR" sz="3200" dirty="0">
                <a:solidFill>
                  <a:prstClr val="black"/>
                </a:solidFill>
                <a:latin typeface="Tw Cen MT Condensed" panose="020B0606020104020203" pitchFamily="34" charset="0"/>
              </a:rPr>
              <a:t> </a:t>
            </a:r>
            <a:r>
              <a:rPr lang="en-US" altLang="ko-KR" sz="3200" dirty="0" err="1">
                <a:solidFill>
                  <a:prstClr val="black"/>
                </a:solidFill>
                <a:latin typeface="Tw Cen MT Condensed" panose="020B0606020104020203" pitchFamily="34" charset="0"/>
              </a:rPr>
              <a:t>già</a:t>
            </a:r>
            <a:r>
              <a:rPr lang="en-US" altLang="ko-KR" sz="3200" dirty="0">
                <a:solidFill>
                  <a:prstClr val="black"/>
                </a:solidFill>
                <a:latin typeface="Tw Cen MT Condensed" panose="020B0606020104020203" pitchFamily="34" charset="0"/>
              </a:rPr>
              <a:t> </a:t>
            </a:r>
            <a:r>
              <a:rPr lang="en-US" altLang="ko-KR" sz="3200" dirty="0" err="1">
                <a:solidFill>
                  <a:prstClr val="black"/>
                </a:solidFill>
                <a:latin typeface="Tw Cen MT Condensed" panose="020B0606020104020203" pitchFamily="34" charset="0"/>
              </a:rPr>
              <a:t>attivate</a:t>
            </a:r>
            <a:r>
              <a:rPr lang="en-US" altLang="ko-KR" sz="3200" dirty="0">
                <a:solidFill>
                  <a:prstClr val="black"/>
                </a:solidFill>
                <a:latin typeface="Tw Cen MT Condensed" panose="020B0606020104020203" pitchFamily="34" charset="0"/>
              </a:rPr>
              <a:t> con Confindustria  </a:t>
            </a:r>
            <a:endParaRPr lang="en-US" altLang="ko-KR" sz="3200" dirty="0">
              <a:solidFill>
                <a:schemeClr val="tx1"/>
              </a:solidFill>
            </a:endParaRPr>
          </a:p>
        </p:txBody>
      </p:sp>
      <p:sp>
        <p:nvSpPr>
          <p:cNvPr id="3" name="Rettangolo 2">
            <a:extLst>
              <a:ext uri="{FF2B5EF4-FFF2-40B4-BE49-F238E27FC236}">
                <a16:creationId xmlns:a16="http://schemas.microsoft.com/office/drawing/2014/main" id="{2C589CD4-6CF9-4DF4-8F1D-48C1DC21C6CA}"/>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4" name="Immagine 3" descr="LOGO 24 ORE.png">
            <a:extLst>
              <a:ext uri="{FF2B5EF4-FFF2-40B4-BE49-F238E27FC236}">
                <a16:creationId xmlns:a16="http://schemas.microsoft.com/office/drawing/2014/main" id="{A15F8E7A-AD94-48A3-871A-2091BCA81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5" name="Immagine 4">
            <a:extLst>
              <a:ext uri="{FF2B5EF4-FFF2-40B4-BE49-F238E27FC236}">
                <a16:creationId xmlns:a16="http://schemas.microsoft.com/office/drawing/2014/main" id="{79B26C64-D709-487F-93AB-E8D90EE28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pic>
        <p:nvPicPr>
          <p:cNvPr id="1026" name="Picture 2" descr="L'anima dell'impresa. Viaggio nell'Italia che produce">
            <a:extLst>
              <a:ext uri="{FF2B5EF4-FFF2-40B4-BE49-F238E27FC236}">
                <a16:creationId xmlns:a16="http://schemas.microsoft.com/office/drawing/2014/main" id="{23E13DD2-7607-49CC-918C-4394C08B5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2822" y="1913910"/>
            <a:ext cx="3710568" cy="23275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37° Convegno dei Giovani Imprenditori | 14 e 15 ottobre 2022">
            <a:extLst>
              <a:ext uri="{FF2B5EF4-FFF2-40B4-BE49-F238E27FC236}">
                <a16:creationId xmlns:a16="http://schemas.microsoft.com/office/drawing/2014/main" id="{66F0121C-7D46-4CF9-A618-CF4C61DAE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90" y="1913910"/>
            <a:ext cx="3710568" cy="2327512"/>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piè di pagina 2">
            <a:extLst>
              <a:ext uri="{FF2B5EF4-FFF2-40B4-BE49-F238E27FC236}">
                <a16:creationId xmlns:a16="http://schemas.microsoft.com/office/drawing/2014/main" id="{A8FD50AE-04B6-7B57-7199-C6B37C74BE81}"/>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1604871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tangolo 15">
            <a:extLst>
              <a:ext uri="{FF2B5EF4-FFF2-40B4-BE49-F238E27FC236}">
                <a16:creationId xmlns:a16="http://schemas.microsoft.com/office/drawing/2014/main" id="{EBB36310-F6BC-4C76-AE41-42C4B5EC4824}"/>
              </a:ext>
            </a:extLst>
          </p:cNvPr>
          <p:cNvSpPr/>
          <p:nvPr/>
        </p:nvSpPr>
        <p:spPr>
          <a:xfrm>
            <a:off x="5655558" y="672809"/>
            <a:ext cx="3495252" cy="4470691"/>
          </a:xfrm>
          <a:prstGeom prst="rect">
            <a:avLst/>
          </a:prstGeom>
          <a:solidFill>
            <a:srgbClr val="B4E2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srgbClr val="F5679D"/>
              </a:solidFill>
              <a:effectLst/>
              <a:uLnTx/>
              <a:uFillTx/>
              <a:latin typeface="Calibri"/>
              <a:ea typeface="+mn-ea"/>
              <a:cs typeface="+mn-cs"/>
            </a:endParaRPr>
          </a:p>
        </p:txBody>
      </p:sp>
      <p:sp>
        <p:nvSpPr>
          <p:cNvPr id="8" name="Rettangolo 7">
            <a:extLst>
              <a:ext uri="{FF2B5EF4-FFF2-40B4-BE49-F238E27FC236}">
                <a16:creationId xmlns:a16="http://schemas.microsoft.com/office/drawing/2014/main" id="{FCC430E4-FBBA-4251-9731-144F39DFDB83}"/>
              </a:ext>
            </a:extLst>
          </p:cNvPr>
          <p:cNvSpPr/>
          <p:nvPr/>
        </p:nvSpPr>
        <p:spPr>
          <a:xfrm>
            <a:off x="424702" y="773611"/>
            <a:ext cx="4077528" cy="522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RADIO 24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00000"/>
                </a:solidFill>
                <a:effectLst/>
                <a:uLnTx/>
                <a:uFillTx/>
                <a:latin typeface="Tw Cen MT Condensed" panose="020B0606020104020203" pitchFamily="34" charset="0"/>
                <a:ea typeface="+mn-ea"/>
                <a:cs typeface="+mn-cs"/>
              </a:rPr>
              <a:t>LA PASSIONE SI SENTE</a:t>
            </a:r>
          </a:p>
        </p:txBody>
      </p:sp>
      <p:pic>
        <p:nvPicPr>
          <p:cNvPr id="14" name="Immagine 13" descr="Immagine che contiene tavolo, uomo, cibo, segnale&#10;&#10;Descrizione generata automaticamente">
            <a:extLst>
              <a:ext uri="{FF2B5EF4-FFF2-40B4-BE49-F238E27FC236}">
                <a16:creationId xmlns:a16="http://schemas.microsoft.com/office/drawing/2014/main" id="{CA4D251E-153B-4827-84CE-B0FD1C8B9D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96" y="957124"/>
            <a:ext cx="3042904" cy="4097766"/>
          </a:xfrm>
          <a:prstGeom prst="rect">
            <a:avLst/>
          </a:prstGeom>
        </p:spPr>
      </p:pic>
      <p:grpSp>
        <p:nvGrpSpPr>
          <p:cNvPr id="10" name="Gruppo 9">
            <a:extLst>
              <a:ext uri="{FF2B5EF4-FFF2-40B4-BE49-F238E27FC236}">
                <a16:creationId xmlns:a16="http://schemas.microsoft.com/office/drawing/2014/main" id="{36B31C9A-E14E-4F50-BB49-F4335B87ACC3}"/>
              </a:ext>
            </a:extLst>
          </p:cNvPr>
          <p:cNvGrpSpPr/>
          <p:nvPr/>
        </p:nvGrpSpPr>
        <p:grpSpPr>
          <a:xfrm>
            <a:off x="6671856" y="929136"/>
            <a:ext cx="2536042" cy="892494"/>
            <a:chOff x="8037942" y="1222330"/>
            <a:chExt cx="4208308" cy="1111296"/>
          </a:xfrm>
        </p:grpSpPr>
        <p:sp>
          <p:nvSpPr>
            <p:cNvPr id="11" name="Pentagono 51">
              <a:extLst>
                <a:ext uri="{FF2B5EF4-FFF2-40B4-BE49-F238E27FC236}">
                  <a16:creationId xmlns:a16="http://schemas.microsoft.com/office/drawing/2014/main" id="{E571D266-3500-4421-A31A-BA61662E3ECA}"/>
                </a:ext>
              </a:extLst>
            </p:cNvPr>
            <p:cNvSpPr/>
            <p:nvPr/>
          </p:nvSpPr>
          <p:spPr>
            <a:xfrm>
              <a:off x="8037942" y="1222330"/>
              <a:ext cx="4113576" cy="1111296"/>
            </a:xfrm>
            <a:prstGeom prst="homePlate">
              <a:avLst>
                <a:gd name="adj" fmla="val 0"/>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it-IT"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C662E010-BC7D-42C2-BC09-F46C7B1A2C69}"/>
                </a:ext>
              </a:extLst>
            </p:cNvPr>
            <p:cNvSpPr txBox="1"/>
            <p:nvPr/>
          </p:nvSpPr>
          <p:spPr>
            <a:xfrm>
              <a:off x="9225517" y="1690956"/>
              <a:ext cx="3020733" cy="2708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algn="ctr">
                <a:defRPr sz="800">
                  <a:solidFill>
                    <a:prstClr val="white"/>
                  </a:solidFill>
                  <a:latin typeface="Franklin Gothic Book" panose="020B05030201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white">
                      <a:lumMod val="95000"/>
                    </a:prstClr>
                  </a:solidFill>
                  <a:effectLst/>
                  <a:uLnTx/>
                  <a:uFillTx/>
                  <a:latin typeface="Calibri" panose="020F0502020204030204"/>
                  <a:ea typeface="+mn-ea"/>
                  <a:cs typeface="Bauer Bodoni Roman"/>
                </a:rPr>
                <a:t>ASCOLTATORI GMI </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white">
                      <a:lumMod val="95000"/>
                    </a:prstClr>
                  </a:solidFill>
                  <a:effectLst/>
                  <a:uLnTx/>
                  <a:uFillTx/>
                  <a:latin typeface="Calibri" panose="020F0502020204030204"/>
                  <a:ea typeface="+mn-ea"/>
                  <a:cs typeface="Bauer Bodoni Roman"/>
                </a:rPr>
                <a:t>RADIO 24:</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it-IT" sz="2100" b="1" i="0" u="none" strike="noStrike" kern="1200" cap="none" spc="0" normalizeH="0" baseline="0" noProof="0" dirty="0">
                  <a:ln>
                    <a:noFill/>
                  </a:ln>
                  <a:solidFill>
                    <a:prstClr val="white">
                      <a:lumMod val="95000"/>
                    </a:prstClr>
                  </a:solidFill>
                  <a:effectLst/>
                  <a:uLnTx/>
                  <a:uFillTx/>
                  <a:latin typeface="Calibri" panose="020F0502020204030204"/>
                  <a:ea typeface="+mn-ea"/>
                  <a:cs typeface="Bauer Bodoni Roman"/>
                </a:rPr>
                <a:t>2.240.000 </a:t>
              </a:r>
              <a:r>
                <a:rPr kumimoji="0" lang="it-IT" sz="2100" b="1" i="0" u="none" strike="noStrike" kern="1200" cap="none" spc="0" normalizeH="0" baseline="0" noProof="0" dirty="0" err="1">
                  <a:ln>
                    <a:noFill/>
                  </a:ln>
                  <a:solidFill>
                    <a:prstClr val="white">
                      <a:lumMod val="95000"/>
                    </a:prstClr>
                  </a:solidFill>
                  <a:effectLst/>
                  <a:uLnTx/>
                  <a:uFillTx/>
                  <a:latin typeface="Calibri" panose="020F0502020204030204"/>
                  <a:ea typeface="+mn-ea"/>
                  <a:cs typeface="Bauer Bodoni Roman"/>
                </a:rPr>
                <a:t>ind</a:t>
              </a:r>
              <a:endParaRPr kumimoji="0" lang="it-IT" sz="2100" b="1" i="0" u="none" strike="noStrike" kern="1200" cap="none" spc="0" normalizeH="0" baseline="0" noProof="0" dirty="0">
                <a:ln>
                  <a:noFill/>
                </a:ln>
                <a:solidFill>
                  <a:prstClr val="white">
                    <a:lumMod val="95000"/>
                  </a:prstClr>
                </a:solidFill>
                <a:effectLst/>
                <a:uLnTx/>
                <a:uFillTx/>
                <a:latin typeface="Calibri" panose="020F0502020204030204"/>
                <a:ea typeface="+mn-ea"/>
                <a:cs typeface="Bauer Bodoni Roman"/>
              </a:endParaRPr>
            </a:p>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it-IT" sz="750" b="1" i="0" u="none" strike="noStrike" kern="1200" cap="none" spc="0" normalizeH="0" baseline="0" noProof="0" dirty="0">
                <a:ln>
                  <a:noFill/>
                </a:ln>
                <a:solidFill>
                  <a:prstClr val="white">
                    <a:lumMod val="95000"/>
                  </a:prstClr>
                </a:solidFill>
                <a:effectLst/>
                <a:uLnTx/>
                <a:uFillTx/>
                <a:latin typeface="Calibri" panose="020F0502020204030204"/>
                <a:ea typeface="+mn-ea"/>
                <a:cs typeface="Bauer Bodoni Roman"/>
              </a:endParaRPr>
            </a:p>
          </p:txBody>
        </p:sp>
      </p:grpSp>
      <p:pic>
        <p:nvPicPr>
          <p:cNvPr id="15" name="Picture 2" descr="Visualizza immagine di origine">
            <a:extLst>
              <a:ext uri="{FF2B5EF4-FFF2-40B4-BE49-F238E27FC236}">
                <a16:creationId xmlns:a16="http://schemas.microsoft.com/office/drawing/2014/main" id="{CABB5FD2-FEA8-4BBC-8623-41EA9847F733}"/>
              </a:ext>
            </a:extLst>
          </p:cNvPr>
          <p:cNvPicPr>
            <a:picLocks noChangeAspect="1" noChangeArrowheads="1"/>
          </p:cNvPicPr>
          <p:nvPr/>
        </p:nvPicPr>
        <p:blipFill>
          <a:blip r:embed="rId5" cstate="email">
            <a:alphaModFix/>
            <a:extLst>
              <a:ext uri="{28A0092B-C50C-407E-A947-70E740481C1C}">
                <a14:useLocalDpi xmlns:a14="http://schemas.microsoft.com/office/drawing/2010/main"/>
              </a:ext>
            </a:extLst>
          </a:blip>
          <a:srcRect/>
          <a:stretch>
            <a:fillRect/>
          </a:stretch>
        </p:blipFill>
        <p:spPr bwMode="auto">
          <a:xfrm>
            <a:off x="5920240" y="773611"/>
            <a:ext cx="1223512" cy="1190921"/>
          </a:xfrm>
          <a:prstGeom prst="ellipse">
            <a:avLst/>
          </a:prstGeom>
          <a:ln w="57150" cmpd="sng">
            <a:solidFill>
              <a:srgbClr val="92D050">
                <a:alpha val="20000"/>
              </a:srgbClr>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1EB222E-1CD2-4212-B464-D33F83AED91D}"/>
              </a:ext>
            </a:extLst>
          </p:cNvPr>
          <p:cNvSpPr txBox="1"/>
          <p:nvPr/>
        </p:nvSpPr>
        <p:spPr>
          <a:xfrm>
            <a:off x="436511" y="1662638"/>
            <a:ext cx="4858498" cy="2516395"/>
          </a:xfrm>
          <a:prstGeom prst="rect">
            <a:avLst/>
          </a:prstGeom>
          <a:noFill/>
        </p:spPr>
        <p:txBody>
          <a:bodyPr wrap="square" rtlCol="0">
            <a:spAutoFit/>
          </a:bodyPr>
          <a:lstStyle/>
          <a:p>
            <a:pPr marL="0" marR="0" lvl="0" indent="0" algn="just" defTabSz="391068" rtl="0" eaLnBrk="1" fontAlgn="base" latinLnBrk="0" hangingPunct="1">
              <a:lnSpc>
                <a:spcPct val="120000"/>
              </a:lnSpc>
              <a:spcBef>
                <a:spcPct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Arial Black"/>
              </a:rPr>
              <a:t>Radio 24 è </a:t>
            </a:r>
            <a:r>
              <a:rPr kumimoji="0" lang="it-IT" sz="1100" b="1" i="0" u="none" strike="noStrike" kern="1200" cap="none" spc="0" normalizeH="0" baseline="0" noProof="0" dirty="0">
                <a:ln>
                  <a:noFill/>
                </a:ln>
                <a:solidFill>
                  <a:prstClr val="black"/>
                </a:solidFill>
                <a:effectLst/>
                <a:uLnTx/>
                <a:uFillTx/>
                <a:latin typeface="Calibri" panose="020F0502020204030204"/>
                <a:ea typeface="+mn-ea"/>
                <a:cs typeface="+mn-cs"/>
                <a:sym typeface="Arial Black"/>
              </a:rPr>
              <a:t>l'unica emittente “news &amp; talk” del panorama radiofonico italiano</a:t>
            </a: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Arial Black"/>
              </a:rPr>
              <a:t>, caratterizzata da una programmazione multi-tematica di approfondimento e dibattito che copre le aree di interesse di differenti target di pubblico.</a:t>
            </a:r>
          </a:p>
          <a:p>
            <a:pPr marL="0" marR="0" lvl="0" indent="0" algn="just" defTabSz="391068" rtl="0" eaLnBrk="1" fontAlgn="base" latinLnBrk="0" hangingPunct="1">
              <a:lnSpc>
                <a:spcPct val="120000"/>
              </a:lnSpc>
              <a:spcBef>
                <a:spcPct val="0"/>
              </a:spcBef>
              <a:spcAft>
                <a:spcPts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Arial Black"/>
            </a:endParaRPr>
          </a:p>
          <a:p>
            <a:pPr marL="0" marR="0" lvl="0" indent="0" algn="just" defTabSz="391068" rtl="0" eaLnBrk="1" fontAlgn="base" latinLnBrk="0" hangingPunct="1">
              <a:lnSpc>
                <a:spcPct val="120000"/>
              </a:lnSpc>
              <a:spcBef>
                <a:spcPct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Arial Black"/>
              </a:rPr>
              <a:t>L'audience di Radio 24 con 2.234.000 ascoltatori è costituita dalla </a:t>
            </a:r>
            <a:r>
              <a:rPr kumimoji="0" lang="it-IT" sz="1100" b="1" i="0" u="none" strike="noStrike" kern="1200" cap="none" spc="0" normalizeH="0" baseline="0" noProof="0" dirty="0">
                <a:ln>
                  <a:noFill/>
                </a:ln>
                <a:solidFill>
                  <a:prstClr val="black"/>
                </a:solidFill>
                <a:effectLst/>
                <a:uLnTx/>
                <a:uFillTx/>
                <a:latin typeface="Calibri" panose="020F0502020204030204"/>
                <a:ea typeface="+mn-ea"/>
                <a:cs typeface="+mn-cs"/>
                <a:sym typeface="Arial Black"/>
              </a:rPr>
              <a:t>componente più attiva e colta della popolazione</a:t>
            </a: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Arial Black"/>
              </a:rPr>
              <a:t>, in grado di cogliere per prima il valore di nuovi stimoli, mode, tendenze e stili di vita. </a:t>
            </a:r>
          </a:p>
          <a:p>
            <a:pPr marL="0" marR="0" lvl="0" indent="0" algn="just" defTabSz="391068" rtl="0" eaLnBrk="1" fontAlgn="base" latinLnBrk="0" hangingPunct="1">
              <a:lnSpc>
                <a:spcPct val="120000"/>
              </a:lnSpc>
              <a:spcBef>
                <a:spcPct val="0"/>
              </a:spcBef>
              <a:spcAft>
                <a:spcPts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a:p>
            <a:pPr marL="0" marR="0" lvl="0" indent="0" algn="just" defTabSz="391068" rtl="0" eaLnBrk="1" fontAlgn="base" latinLnBrk="0" hangingPunct="1">
              <a:lnSpc>
                <a:spcPct val="120000"/>
              </a:lnSpc>
              <a:spcBef>
                <a:spcPct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L’altissima concentrazione verso un target profilato, e quindi con maggiore capacità di spesa, si traduce in una </a:t>
            </a:r>
            <a:r>
              <a:rPr kumimoji="0" lang="it-IT" sz="11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comunicazione efficace verso la componente dei responsabili acquisti più sperimentalista e maggiormente attenta ai propri acquisti in ogni settore.</a:t>
            </a:r>
          </a:p>
        </p:txBody>
      </p:sp>
      <p:sp>
        <p:nvSpPr>
          <p:cNvPr id="13" name="Text Box 9">
            <a:extLst>
              <a:ext uri="{FF2B5EF4-FFF2-40B4-BE49-F238E27FC236}">
                <a16:creationId xmlns:a16="http://schemas.microsoft.com/office/drawing/2014/main" id="{AD40B3C4-816D-483F-A6EA-7EAB0D65C2E4}"/>
              </a:ext>
            </a:extLst>
          </p:cNvPr>
          <p:cNvSpPr txBox="1">
            <a:spLocks noChangeArrowheads="1"/>
          </p:cNvSpPr>
          <p:nvPr/>
        </p:nvSpPr>
        <p:spPr bwMode="auto">
          <a:xfrm>
            <a:off x="680367" y="4798663"/>
            <a:ext cx="1284326" cy="213585"/>
          </a:xfrm>
          <a:prstGeom prst="rect">
            <a:avLst/>
          </a:prstGeom>
        </p:spPr>
        <p:txBody>
          <a:bodyPr wrap="none">
            <a:spAutoFit/>
          </a:bodyPr>
          <a:lstStyle>
            <a:defPPr>
              <a:defRPr lang="it-IT"/>
            </a:defPPr>
            <a:lvl1pPr defTabSz="914377">
              <a:defRPr sz="1100" i="1">
                <a:solidFill>
                  <a:prstClr val="black"/>
                </a:solidFill>
                <a:latin typeface="Calibri" panose="020F0502020204030204"/>
                <a:cs typeface="Times New Roman" panose="02020603050405020304" pitchFamily="18" charset="0"/>
              </a:defRPr>
            </a:lvl1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it-IT" altLang="it-IT" sz="788"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Fonte: </a:t>
            </a:r>
            <a:r>
              <a:rPr kumimoji="0" lang="it-IT" altLang="it-IT" sz="788" b="0" i="1"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RadioTer</a:t>
            </a:r>
            <a:r>
              <a:rPr kumimoji="0" lang="it-IT" altLang="it-IT" sz="788"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2023 anno</a:t>
            </a:r>
          </a:p>
        </p:txBody>
      </p:sp>
      <p:sp>
        <p:nvSpPr>
          <p:cNvPr id="17" name="Rettangolo 16">
            <a:extLst>
              <a:ext uri="{FF2B5EF4-FFF2-40B4-BE49-F238E27FC236}">
                <a16:creationId xmlns:a16="http://schemas.microsoft.com/office/drawing/2014/main" id="{A15A1BB0-3DE0-4600-AE1C-0FD2674230C5}"/>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18" name="Immagine 17" descr="LOGO 24 ORE.png">
            <a:extLst>
              <a:ext uri="{FF2B5EF4-FFF2-40B4-BE49-F238E27FC236}">
                <a16:creationId xmlns:a16="http://schemas.microsoft.com/office/drawing/2014/main" id="{D0EC1437-D583-4E54-B2D0-3B685B964A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21" name="Immagine 20">
            <a:extLst>
              <a:ext uri="{FF2B5EF4-FFF2-40B4-BE49-F238E27FC236}">
                <a16:creationId xmlns:a16="http://schemas.microsoft.com/office/drawing/2014/main" id="{8C95ACAF-E30C-456B-95C7-3EB72C0E3F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2" name="Segnaposto piè di pagina 2">
            <a:extLst>
              <a:ext uri="{FF2B5EF4-FFF2-40B4-BE49-F238E27FC236}">
                <a16:creationId xmlns:a16="http://schemas.microsoft.com/office/drawing/2014/main" id="{1324673E-7D78-DD22-0577-855AA9DDA545}"/>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394742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E659F26C-8786-4E17-816C-963A4F9024E6}"/>
              </a:ext>
            </a:extLst>
          </p:cNvPr>
          <p:cNvSpPr txBox="1">
            <a:spLocks/>
          </p:cNvSpPr>
          <p:nvPr/>
        </p:nvSpPr>
        <p:spPr>
          <a:xfrm>
            <a:off x="361764" y="1034823"/>
            <a:ext cx="7258235" cy="995873"/>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it-IT" altLang="ko-KR" sz="3000" b="1"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n-cs"/>
              </a:rPr>
              <a:t>CONVENZIONE CONFINDUSTRIA – GRUPPO 24 ORE </a:t>
            </a:r>
            <a:endParaRPr kumimoji="0" lang="ko-KR" altLang="en-US" sz="3000" b="1"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mn-cs"/>
            </a:endParaRPr>
          </a:p>
          <a:p>
            <a:pPr marL="9525" marR="3810" lvl="0" indent="0" algn="just" defTabSz="914400" rtl="0" eaLnBrk="1" fontAlgn="auto" latinLnBrk="1" hangingPunct="1">
              <a:lnSpc>
                <a:spcPct val="104200"/>
              </a:lnSpc>
              <a:spcBef>
                <a:spcPct val="20000"/>
              </a:spcBef>
              <a:spcAft>
                <a:spcPts val="450"/>
              </a:spcAft>
              <a:buClrTx/>
              <a:buSzTx/>
              <a:buFont typeface="Arial" pitchFamily="34" charset="0"/>
              <a:buNone/>
              <a:tabLst/>
              <a:defRPr/>
            </a:pPr>
            <a:endParaRPr kumimoji="0" lang="it-IT" sz="1500" b="1" i="0" u="none" strike="noStrike" kern="1200" cap="none" spc="0" normalizeH="0" baseline="0" noProof="1">
              <a:ln>
                <a:noFill/>
              </a:ln>
              <a:solidFill>
                <a:prstClr val="black"/>
              </a:solidFill>
              <a:effectLst/>
              <a:uLnTx/>
              <a:uFillTx/>
              <a:latin typeface="Tw Cen MT Condensed" panose="020B0606020104020203" pitchFamily="34" charset="0"/>
              <a:ea typeface="+mn-ea"/>
              <a:cs typeface="+mn-cs"/>
            </a:endParaRPr>
          </a:p>
        </p:txBody>
      </p:sp>
      <p:pic>
        <p:nvPicPr>
          <p:cNvPr id="13" name="Immagine 45">
            <a:extLst>
              <a:ext uri="{FF2B5EF4-FFF2-40B4-BE49-F238E27FC236}">
                <a16:creationId xmlns:a16="http://schemas.microsoft.com/office/drawing/2014/main" id="{E5C41AAC-2011-4AD0-820C-FF7D90F2A4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71" y="4753143"/>
            <a:ext cx="664787" cy="367363"/>
          </a:xfrm>
          <a:prstGeom prst="rect">
            <a:avLst/>
          </a:prstGeom>
          <a:solidFill>
            <a:schemeClr val="bg1"/>
          </a:solidFill>
          <a:ln>
            <a:noFill/>
          </a:ln>
        </p:spPr>
      </p:pic>
      <p:sp>
        <p:nvSpPr>
          <p:cNvPr id="2" name="Rettangolo 1">
            <a:extLst>
              <a:ext uri="{FF2B5EF4-FFF2-40B4-BE49-F238E27FC236}">
                <a16:creationId xmlns:a16="http://schemas.microsoft.com/office/drawing/2014/main" id="{10FFC0FF-8E80-4B6A-AD83-463F10F744DD}"/>
              </a:ext>
            </a:extLst>
          </p:cNvPr>
          <p:cNvSpPr/>
          <p:nvPr/>
        </p:nvSpPr>
        <p:spPr>
          <a:xfrm>
            <a:off x="463365" y="2120569"/>
            <a:ext cx="7652682" cy="1988108"/>
          </a:xfrm>
          <a:prstGeom prst="rect">
            <a:avLst/>
          </a:prstGeom>
        </p:spPr>
        <p:txBody>
          <a:bodyPr wrap="square">
            <a:spAutoFit/>
          </a:bodyPr>
          <a:lstStyle/>
          <a:p>
            <a:pPr marL="0" marR="0" lvl="0" indent="0" algn="just" defTabSz="457200" rtl="0" eaLnBrk="1" fontAlgn="auto" latinLnBrk="0" hangingPunct="1">
              <a:lnSpc>
                <a:spcPct val="107000"/>
              </a:lnSpc>
              <a:spcBef>
                <a:spcPts val="0"/>
              </a:spcBef>
              <a:spcAft>
                <a:spcPts val="600"/>
              </a:spcAft>
              <a:buClrTx/>
              <a:buSzTx/>
              <a:buFontTx/>
              <a:buNone/>
              <a:tabLst/>
              <a:defRPr/>
            </a:pPr>
            <a:r>
              <a:rPr kumimoji="0" lang="it-IT" sz="1400" b="0" i="0" u="none" strike="noStrike" kern="1200" cap="none" spc="0" normalizeH="0" baseline="0" noProof="0" dirty="0">
                <a:ln>
                  <a:noFill/>
                </a:ln>
                <a:solidFill>
                  <a:prstClr val="black"/>
                </a:solidFill>
                <a:effectLst/>
                <a:uLnTx/>
                <a:uFillTx/>
              </a:rPr>
              <a:t>La nuova convenzione Confindustria si propone di rilanciare l’interazione con il mondo, articolato e composito, delle numerose associazioni aderenti; l’obiettivo potrà essere colto non tanto attraverso un listino ufficiale e su pochi prodotti, ma proponendo una maggiore articolazione dei prodotti del Gruppo con l’applicazione di prezzi adeguati rispetto al mercato per le associazioni che sono incluse nel sistema Confindustria come da indicazione del sito ufficiale.  La convenzione ha validità dal </a:t>
            </a:r>
            <a:r>
              <a:rPr lang="it-IT" sz="1400" dirty="0">
                <a:solidFill>
                  <a:prstClr val="black"/>
                </a:solidFill>
              </a:rPr>
              <a:t>1 Novembre</a:t>
            </a:r>
            <a:r>
              <a:rPr kumimoji="0" lang="it-IT" sz="1400" b="0" i="0" u="none" strike="noStrike" kern="1200" cap="none" spc="0" normalizeH="0" baseline="0" noProof="0" dirty="0">
                <a:ln>
                  <a:noFill/>
                </a:ln>
                <a:solidFill>
                  <a:prstClr val="black"/>
                </a:solidFill>
                <a:effectLst/>
                <a:uLnTx/>
                <a:uFillTx/>
              </a:rPr>
              <a:t> 2024, (con il parere favorevole del Comitato Parti Correlate del Sole 24 Ore)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solidFill>
              <a:effectLst/>
              <a:uLnTx/>
              <a:uFillTx/>
              <a:ea typeface="Calibri" panose="020F0502020204030204" pitchFamily="34" charset="0"/>
            </a:endParaRPr>
          </a:p>
          <a:p>
            <a:pPr marL="0" marR="0" lvl="0" indent="0" algn="just" defTabSz="457200" rtl="0" eaLnBrk="1" fontAlgn="auto" latinLnBrk="0" hangingPunct="1">
              <a:lnSpc>
                <a:spcPct val="107000"/>
              </a:lnSpc>
              <a:spcBef>
                <a:spcPts val="0"/>
              </a:spcBef>
              <a:spcAft>
                <a:spcPts val="600"/>
              </a:spcAft>
              <a:buClrTx/>
              <a:buSzTx/>
              <a:buFontTx/>
              <a:buNone/>
              <a:tabLst/>
              <a:defRPr/>
            </a:pP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ttangolo 2">
            <a:extLst>
              <a:ext uri="{FF2B5EF4-FFF2-40B4-BE49-F238E27FC236}">
                <a16:creationId xmlns:a16="http://schemas.microsoft.com/office/drawing/2014/main" id="{4A8424E0-4699-41DA-8400-B3FB63A6C0CB}"/>
              </a:ext>
            </a:extLst>
          </p:cNvPr>
          <p:cNvSpPr/>
          <p:nvPr/>
        </p:nvSpPr>
        <p:spPr>
          <a:xfrm>
            <a:off x="4856925" y="4644233"/>
            <a:ext cx="4572000" cy="25391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5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https://www.confindustria.it/home/chi-siamo/sistema-confindustria</a:t>
            </a:r>
            <a:r>
              <a:rPr kumimoji="0" lang="it-IT"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endParaRPr kumimoji="0" lang="it-IT"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a:extLst>
              <a:ext uri="{FF2B5EF4-FFF2-40B4-BE49-F238E27FC236}">
                <a16:creationId xmlns:a16="http://schemas.microsoft.com/office/drawing/2014/main" id="{1043FF1C-BEB6-4D85-B69B-66F746981B7E}"/>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10" name="Immagine 9" descr="LOGO 24 ORE.png">
            <a:extLst>
              <a:ext uri="{FF2B5EF4-FFF2-40B4-BE49-F238E27FC236}">
                <a16:creationId xmlns:a16="http://schemas.microsoft.com/office/drawing/2014/main" id="{695CE6F7-2456-4E95-B662-8C9954278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7" name="Segnaposto numero diapositiva 6">
            <a:extLst>
              <a:ext uri="{FF2B5EF4-FFF2-40B4-BE49-F238E27FC236}">
                <a16:creationId xmlns:a16="http://schemas.microsoft.com/office/drawing/2014/main" id="{6060BF21-5E50-B3E2-8B6D-AACB9E22686C}"/>
              </a:ext>
            </a:extLst>
          </p:cNvPr>
          <p:cNvSpPr>
            <a:spLocks noGrp="1"/>
          </p:cNvSpPr>
          <p:nvPr>
            <p:ph type="sldNum" sz="quarter" idx="12"/>
          </p:nvPr>
        </p:nvSpPr>
        <p:spPr/>
        <p:txBody>
          <a:bodyPr/>
          <a:lstStyle/>
          <a:p>
            <a:fld id="{9B213E47-7D87-1444-9A76-101074257B51}" type="slidenum">
              <a:rPr lang="it-IT" smtClean="0"/>
              <a:pPr/>
              <a:t>3</a:t>
            </a:fld>
            <a:endParaRPr lang="it-IT" dirty="0"/>
          </a:p>
        </p:txBody>
      </p:sp>
    </p:spTree>
    <p:custDataLst>
      <p:tags r:id="rId1"/>
    </p:custDataLst>
    <p:extLst>
      <p:ext uri="{BB962C8B-B14F-4D97-AF65-F5344CB8AC3E}">
        <p14:creationId xmlns:p14="http://schemas.microsoft.com/office/powerpoint/2010/main" val="3630015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ttangolo 52">
            <a:extLst>
              <a:ext uri="{FF2B5EF4-FFF2-40B4-BE49-F238E27FC236}">
                <a16:creationId xmlns:a16="http://schemas.microsoft.com/office/drawing/2014/main" id="{1AAFB28D-51F0-4BC9-9770-17F320744152}"/>
              </a:ext>
            </a:extLst>
          </p:cNvPr>
          <p:cNvSpPr/>
          <p:nvPr/>
        </p:nvSpPr>
        <p:spPr>
          <a:xfrm>
            <a:off x="5503463" y="542186"/>
            <a:ext cx="3640537" cy="4601314"/>
          </a:xfrm>
          <a:prstGeom prst="rect">
            <a:avLst/>
          </a:prstGeom>
          <a:solidFill>
            <a:srgbClr val="B4E2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prstClr val="black"/>
              </a:solidFill>
              <a:effectLst/>
              <a:uLnTx/>
              <a:uFillTx/>
              <a:latin typeface="Calibri"/>
              <a:ea typeface="+mn-ea"/>
              <a:cs typeface="+mn-cs"/>
            </a:endParaRPr>
          </a:p>
        </p:txBody>
      </p:sp>
      <p:pic>
        <p:nvPicPr>
          <p:cNvPr id="49" name="Immagine 48" descr="Immagine che contiene tavolo, uomo, cibo, segnale&#10;&#10;Descrizione generata automaticamente">
            <a:extLst>
              <a:ext uri="{FF2B5EF4-FFF2-40B4-BE49-F238E27FC236}">
                <a16:creationId xmlns:a16="http://schemas.microsoft.com/office/drawing/2014/main" id="{21CDB913-641B-48E1-B098-5D203D742C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5340" y="617175"/>
            <a:ext cx="3173653" cy="4526325"/>
          </a:xfrm>
          <a:prstGeom prst="rect">
            <a:avLst/>
          </a:prstGeom>
        </p:spPr>
      </p:pic>
      <p:sp>
        <p:nvSpPr>
          <p:cNvPr id="43" name="Freccia in giù 42">
            <a:extLst>
              <a:ext uri="{FF2B5EF4-FFF2-40B4-BE49-F238E27FC236}">
                <a16:creationId xmlns:a16="http://schemas.microsoft.com/office/drawing/2014/main" id="{7B298273-4302-4299-9BB8-14666210FBAF}"/>
              </a:ext>
            </a:extLst>
          </p:cNvPr>
          <p:cNvSpPr/>
          <p:nvPr/>
        </p:nvSpPr>
        <p:spPr>
          <a:xfrm rot="16200000">
            <a:off x="2630885" y="4145351"/>
            <a:ext cx="269126" cy="285144"/>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95"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CC0000"/>
              </a:solidFill>
              <a:effectLst/>
              <a:uLnTx/>
              <a:uFillTx/>
              <a:latin typeface="Calibri"/>
              <a:ea typeface="+mn-ea"/>
              <a:cs typeface="+mn-cs"/>
              <a:sym typeface="Helvetica Light"/>
            </a:endParaRPr>
          </a:p>
        </p:txBody>
      </p:sp>
      <p:sp>
        <p:nvSpPr>
          <p:cNvPr id="44" name="Rettangolo 43">
            <a:extLst>
              <a:ext uri="{FF2B5EF4-FFF2-40B4-BE49-F238E27FC236}">
                <a16:creationId xmlns:a16="http://schemas.microsoft.com/office/drawing/2014/main" id="{13AE8FEA-ABB7-4913-AA48-7F17A20D563A}"/>
              </a:ext>
            </a:extLst>
          </p:cNvPr>
          <p:cNvSpPr/>
          <p:nvPr/>
        </p:nvSpPr>
        <p:spPr>
          <a:xfrm>
            <a:off x="2829969" y="3943860"/>
            <a:ext cx="1684881" cy="715581"/>
          </a:xfrm>
          <a:prstGeom prst="rect">
            <a:avLst/>
          </a:prstGeom>
        </p:spPr>
        <p:txBody>
          <a:bodyPr wrap="square">
            <a:spAutoFit/>
          </a:bodyPr>
          <a:lstStyle/>
          <a:p>
            <a:pPr marL="0" marR="0" lvl="0" indent="0" algn="ctr" defTabSz="457195"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prstClr val="black"/>
                </a:solidFill>
                <a:effectLst/>
                <a:uLnTx/>
                <a:uFillTx/>
                <a:latin typeface="Calibri"/>
                <a:ea typeface="+mn-ea"/>
                <a:cs typeface="Avenir Next Condensed Demi Bold"/>
                <a:sym typeface="Helvetica Light"/>
              </a:rPr>
              <a:t>46% </a:t>
            </a:r>
            <a:r>
              <a:rPr kumimoji="0" lang="it-IT" sz="1350" b="1" i="0" u="none" strike="noStrike" kern="1200" cap="none" spc="0" normalizeH="0" baseline="0" noProof="0" dirty="0">
                <a:ln>
                  <a:noFill/>
                </a:ln>
                <a:solidFill>
                  <a:prstClr val="black"/>
                </a:solidFill>
                <a:effectLst/>
                <a:uLnTx/>
                <a:uFillTx/>
                <a:latin typeface="Calibri"/>
                <a:ea typeface="+mn-ea"/>
                <a:cs typeface="Avenir Next Condensed Demi Bold"/>
                <a:sym typeface="Wingdings" panose="05000000000000000000" pitchFamily="2" charset="2"/>
              </a:rPr>
              <a:t>= </a:t>
            </a:r>
          </a:p>
          <a:p>
            <a:pPr marL="0" marR="0" lvl="0" indent="0" algn="ctr" defTabSz="457195" rtl="0" eaLnBrk="1" fontAlgn="auto" latinLnBrk="0" hangingPunct="1">
              <a:lnSpc>
                <a:spcPct val="100000"/>
              </a:lnSpc>
              <a:spcBef>
                <a:spcPts val="0"/>
              </a:spcBef>
              <a:spcAft>
                <a:spcPts val="0"/>
              </a:spcAft>
              <a:buClrTx/>
              <a:buSzTx/>
              <a:buFontTx/>
              <a:buNone/>
              <a:tabLst/>
              <a:defRPr/>
            </a:pPr>
            <a:r>
              <a:rPr kumimoji="0" lang="it-IT" sz="1350" b="1" i="0" u="none" strike="noStrike" kern="1200" cap="none" spc="0" normalizeH="0" baseline="0" noProof="0" dirty="0">
                <a:ln>
                  <a:noFill/>
                </a:ln>
                <a:solidFill>
                  <a:prstClr val="black"/>
                </a:solidFill>
                <a:effectLst/>
                <a:uLnTx/>
                <a:uFillTx/>
                <a:latin typeface="Calibri"/>
                <a:ea typeface="+mn-ea"/>
                <a:cs typeface="Avenir Next Condensed Demi Bold"/>
                <a:sym typeface="Helvetica Light"/>
              </a:rPr>
              <a:t>3,5 giorni d’ascolto nella settimana</a:t>
            </a:r>
          </a:p>
        </p:txBody>
      </p:sp>
      <p:graphicFrame>
        <p:nvGraphicFramePr>
          <p:cNvPr id="45" name="Tabella 44">
            <a:extLst>
              <a:ext uri="{FF2B5EF4-FFF2-40B4-BE49-F238E27FC236}">
                <a16:creationId xmlns:a16="http://schemas.microsoft.com/office/drawing/2014/main" id="{9ACB9547-BBA4-4DEA-84D2-61A533019433}"/>
              </a:ext>
            </a:extLst>
          </p:cNvPr>
          <p:cNvGraphicFramePr>
            <a:graphicFrameLocks noGrp="1"/>
          </p:cNvGraphicFramePr>
          <p:nvPr>
            <p:extLst>
              <p:ext uri="{D42A27DB-BD31-4B8C-83A1-F6EECF244321}">
                <p14:modId xmlns:p14="http://schemas.microsoft.com/office/powerpoint/2010/main" val="2477225380"/>
              </p:ext>
            </p:extLst>
          </p:nvPr>
        </p:nvGraphicFramePr>
        <p:xfrm>
          <a:off x="618169" y="3910742"/>
          <a:ext cx="1841393" cy="774306"/>
        </p:xfrm>
        <a:graphic>
          <a:graphicData uri="http://schemas.openxmlformats.org/drawingml/2006/table">
            <a:tbl>
              <a:tblPr firstRow="1" bandRow="1">
                <a:tableStyleId>{5940675A-B579-460E-94D1-54222C63F5DA}</a:tableStyleId>
              </a:tblPr>
              <a:tblGrid>
                <a:gridCol w="934875">
                  <a:extLst>
                    <a:ext uri="{9D8B030D-6E8A-4147-A177-3AD203B41FA5}">
                      <a16:colId xmlns:a16="http://schemas.microsoft.com/office/drawing/2014/main" val="20000"/>
                    </a:ext>
                  </a:extLst>
                </a:gridCol>
                <a:gridCol w="906518">
                  <a:extLst>
                    <a:ext uri="{9D8B030D-6E8A-4147-A177-3AD203B41FA5}">
                      <a16:colId xmlns:a16="http://schemas.microsoft.com/office/drawing/2014/main" val="20001"/>
                    </a:ext>
                  </a:extLst>
                </a:gridCol>
              </a:tblGrid>
              <a:tr h="387153">
                <a:tc>
                  <a:txBody>
                    <a:bodyPr/>
                    <a:lstStyle/>
                    <a:p>
                      <a:pPr algn="l"/>
                      <a:r>
                        <a:rPr lang="it-IT" sz="1400" kern="1200" baseline="0" dirty="0">
                          <a:solidFill>
                            <a:schemeClr val="tx1"/>
                          </a:solidFill>
                          <a:latin typeface="+mn-lt"/>
                          <a:ea typeface="+mn-ea"/>
                          <a:cs typeface="+mn-cs"/>
                        </a:rPr>
                        <a:t>ASC 7 GG</a:t>
                      </a: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it-IT" sz="1400" b="1" kern="1200" dirty="0">
                          <a:solidFill>
                            <a:schemeClr val="tx1"/>
                          </a:solidFill>
                          <a:latin typeface="+mn-lt"/>
                          <a:ea typeface="+mn-ea"/>
                          <a:cs typeface="+mn-cs"/>
                        </a:rPr>
                        <a:t>4.824.000</a:t>
                      </a: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87153">
                <a:tc>
                  <a:txBody>
                    <a:bodyPr/>
                    <a:lstStyle/>
                    <a:p>
                      <a:pPr marL="0" marR="0" lvl="0" indent="0" algn="l" defTabSz="825512" eaLnBrk="1" fontAlgn="auto" latinLnBrk="0" hangingPunct="1">
                        <a:lnSpc>
                          <a:spcPct val="100000"/>
                        </a:lnSpc>
                        <a:spcBef>
                          <a:spcPts val="0"/>
                        </a:spcBef>
                        <a:spcAft>
                          <a:spcPts val="0"/>
                        </a:spcAft>
                        <a:buClrTx/>
                        <a:buSzTx/>
                        <a:buFontTx/>
                        <a:buNone/>
                        <a:tabLst/>
                        <a:defRPr/>
                      </a:pPr>
                      <a:r>
                        <a:rPr lang="it-IT" sz="1400" kern="1200" baseline="0" dirty="0">
                          <a:solidFill>
                            <a:schemeClr val="tx1"/>
                          </a:solidFill>
                          <a:latin typeface="+mn-lt"/>
                          <a:ea typeface="+mn-ea"/>
                          <a:cs typeface="+mn-cs"/>
                        </a:rPr>
                        <a:t>ASC GMI</a:t>
                      </a: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it-IT" sz="1400" b="1" kern="1200" dirty="0">
                          <a:solidFill>
                            <a:schemeClr val="tx1"/>
                          </a:solidFill>
                          <a:latin typeface="+mn-lt"/>
                          <a:ea typeface="+mn-ea"/>
                          <a:cs typeface="+mn-cs"/>
                        </a:rPr>
                        <a:t>2.234.000</a:t>
                      </a:r>
                    </a:p>
                  </a:txBody>
                  <a:tcPr marL="34290" marR="34290" marT="17145" marB="17145"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6" name="CasellaDiTesto 45">
            <a:extLst>
              <a:ext uri="{FF2B5EF4-FFF2-40B4-BE49-F238E27FC236}">
                <a16:creationId xmlns:a16="http://schemas.microsoft.com/office/drawing/2014/main" id="{47160F8C-9CA2-41FE-BC53-0DEC93ABE786}"/>
              </a:ext>
            </a:extLst>
          </p:cNvPr>
          <p:cNvSpPr txBox="1"/>
          <p:nvPr/>
        </p:nvSpPr>
        <p:spPr>
          <a:xfrm>
            <a:off x="604215" y="3561432"/>
            <a:ext cx="3498758" cy="325025"/>
          </a:xfrm>
          <a:prstGeom prst="rect">
            <a:avLst/>
          </a:prstGeom>
          <a:noFill/>
        </p:spPr>
        <p:txBody>
          <a:bodyPr wrap="square" rtlCol="0">
            <a:spAutoFit/>
          </a:bodyPr>
          <a:lstStyle/>
          <a:p>
            <a:pPr marL="0" marR="0" lvl="0" indent="0" algn="l" defTabSz="457206" rtl="0" eaLnBrk="1" fontAlgn="auto" latinLnBrk="0" hangingPunct="1">
              <a:lnSpc>
                <a:spcPct val="120000"/>
              </a:lnSpc>
              <a:spcBef>
                <a:spcPts val="0"/>
              </a:spcBef>
              <a:spcAft>
                <a:spcPts val="0"/>
              </a:spcAft>
              <a:buClrTx/>
              <a:buSzTx/>
              <a:buFontTx/>
              <a:buNone/>
              <a:tabLst/>
              <a:defRPr/>
            </a:pPr>
            <a:r>
              <a:rPr kumimoji="0" lang="nn-NO" sz="1350" b="1" i="0" u="sng" strike="noStrike" kern="1200" cap="none" spc="0" normalizeH="0" baseline="0" noProof="0" dirty="0">
                <a:ln>
                  <a:noFill/>
                </a:ln>
                <a:solidFill>
                  <a:prstClr val="black"/>
                </a:solidFill>
                <a:effectLst/>
                <a:uLnTx/>
                <a:uFillTx/>
                <a:latin typeface="Calibri"/>
                <a:ea typeface="+mn-ea"/>
                <a:cs typeface="+mn-cs"/>
                <a:sym typeface="Helvetica Light"/>
              </a:rPr>
              <a:t>FEDELTÀ D’ASCOLTO:</a:t>
            </a:r>
          </a:p>
        </p:txBody>
      </p:sp>
      <p:sp>
        <p:nvSpPr>
          <p:cNvPr id="48" name="TextBox 18">
            <a:extLst>
              <a:ext uri="{FF2B5EF4-FFF2-40B4-BE49-F238E27FC236}">
                <a16:creationId xmlns:a16="http://schemas.microsoft.com/office/drawing/2014/main" id="{FF80ED8E-9DD9-4B50-B334-0A3F73C2C85D}"/>
              </a:ext>
            </a:extLst>
          </p:cNvPr>
          <p:cNvSpPr txBox="1"/>
          <p:nvPr/>
        </p:nvSpPr>
        <p:spPr>
          <a:xfrm>
            <a:off x="410414" y="1144479"/>
            <a:ext cx="4649265" cy="1843518"/>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Radio 24 si distingue per un pubblico altamente fidelizzato</a:t>
            </a:r>
            <a:r>
              <a:rPr kumimoji="0" lang="it-IT" sz="1100" b="0" i="0" u="none" strike="noStrike" kern="1200" cap="none" spc="0" normalizeH="0" baseline="0" noProof="0" dirty="0">
                <a:ln>
                  <a:noFill/>
                </a:ln>
                <a:solidFill>
                  <a:prstClr val="black"/>
                </a:solidFill>
                <a:effectLst/>
                <a:uLnTx/>
                <a:uFillTx/>
                <a:latin typeface="Calibri"/>
                <a:ea typeface="+mn-ea"/>
                <a:cs typeface="+mn-cs"/>
              </a:rPr>
              <a:t>, che trova nell’emittente un mezzo in grado di </a:t>
            </a:r>
            <a:r>
              <a:rPr kumimoji="0" lang="it-IT" altLang="it-IT" sz="1100" b="0" i="0" u="none" strike="noStrike" kern="1200" cap="none" spc="0" normalizeH="0" baseline="0" noProof="0" dirty="0">
                <a:ln>
                  <a:noFill/>
                </a:ln>
                <a:solidFill>
                  <a:prstClr val="black"/>
                </a:solidFill>
                <a:effectLst/>
                <a:uLnTx/>
                <a:uFillTx/>
                <a:latin typeface="Calibri"/>
                <a:ea typeface="+mn-ea"/>
                <a:cs typeface="+mn-cs"/>
              </a:rPr>
              <a:t>interpretare i propri gusti ed esigenze grazie alla sua programmazione multi-tematica. </a:t>
            </a:r>
          </a:p>
          <a:p>
            <a:pPr marL="0" marR="0" lvl="0" indent="0" algn="just" defTabSz="685800" rtl="0" eaLnBrk="1" fontAlgn="auto" latinLnBrk="0" hangingPunct="1">
              <a:lnSpc>
                <a:spcPct val="15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Pianificare una radio con alta durata e fedeltà di ascolto significa avere maggiori probabilità di esposizione alla pubblicità, cioè poter</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CONTATTARE LE STESSE PERSONE </a:t>
            </a:r>
          </a:p>
          <a:p>
            <a:pPr marL="0" marR="0" lvl="0" indent="0" algn="ctr" defTabSz="685800" rtl="0" eaLnBrk="1" fontAlgn="auto" latinLnBrk="0" hangingPunct="1">
              <a:lnSpc>
                <a:spcPct val="15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CON ALTA FREQUENZA IN TEMPI BREVI</a:t>
            </a:r>
            <a:endParaRPr kumimoji="0" lang="it-IT" sz="1100" b="0" i="0" u="none" strike="noStrike" kern="1200" cap="none" spc="0" normalizeH="0" baseline="0" noProof="0" dirty="0">
              <a:ln>
                <a:noFill/>
              </a:ln>
              <a:solidFill>
                <a:prstClr val="black"/>
              </a:solidFill>
              <a:effectLst/>
              <a:uLnTx/>
              <a:uFillTx/>
              <a:latin typeface="Calibri" panose="020F0502020204030204"/>
              <a:ea typeface="+mn-ea"/>
              <a:cs typeface="+mn-cs"/>
              <a:sym typeface="Arial Black"/>
            </a:endParaRPr>
          </a:p>
        </p:txBody>
      </p:sp>
      <p:sp>
        <p:nvSpPr>
          <p:cNvPr id="50" name="CasellaDiTesto 49">
            <a:extLst>
              <a:ext uri="{FF2B5EF4-FFF2-40B4-BE49-F238E27FC236}">
                <a16:creationId xmlns:a16="http://schemas.microsoft.com/office/drawing/2014/main" id="{9938F7C3-FB73-48AA-8191-1832EA2E3FD4}"/>
              </a:ext>
            </a:extLst>
          </p:cNvPr>
          <p:cNvSpPr txBox="1"/>
          <p:nvPr/>
        </p:nvSpPr>
        <p:spPr>
          <a:xfrm>
            <a:off x="604215" y="3171186"/>
            <a:ext cx="3498758" cy="325025"/>
          </a:xfrm>
          <a:prstGeom prst="rect">
            <a:avLst/>
          </a:prstGeom>
          <a:noFill/>
        </p:spPr>
        <p:txBody>
          <a:bodyPr wrap="square" rtlCol="0">
            <a:spAutoFit/>
          </a:bodyPr>
          <a:lstStyle/>
          <a:p>
            <a:pPr marL="0" marR="0" lvl="0" indent="0" algn="l" defTabSz="457206" rtl="0" eaLnBrk="1" fontAlgn="auto" latinLnBrk="0" hangingPunct="1">
              <a:lnSpc>
                <a:spcPct val="120000"/>
              </a:lnSpc>
              <a:spcBef>
                <a:spcPts val="0"/>
              </a:spcBef>
              <a:spcAft>
                <a:spcPts val="0"/>
              </a:spcAft>
              <a:buClrTx/>
              <a:buSzTx/>
              <a:buFontTx/>
              <a:buNone/>
              <a:tabLst/>
              <a:defRPr/>
            </a:pPr>
            <a:r>
              <a:rPr kumimoji="0" lang="nn-NO" sz="1350" b="1" i="0" u="sng" strike="noStrike" kern="1200" cap="none" spc="0" normalizeH="0" baseline="0" noProof="0" dirty="0">
                <a:ln>
                  <a:noFill/>
                </a:ln>
                <a:solidFill>
                  <a:prstClr val="black"/>
                </a:solidFill>
                <a:effectLst/>
                <a:uLnTx/>
                <a:uFillTx/>
                <a:latin typeface="Calibri"/>
                <a:ea typeface="+mn-ea"/>
                <a:cs typeface="+mn-cs"/>
                <a:sym typeface="Helvetica Light"/>
              </a:rPr>
              <a:t>DURATA D’ASCOLTO:</a:t>
            </a:r>
            <a:r>
              <a:rPr kumimoji="0" lang="nn-NO" sz="1350" b="1" i="0" u="none" strike="noStrike" kern="1200" cap="none" spc="0" normalizeH="0" baseline="0" noProof="0" dirty="0">
                <a:ln>
                  <a:noFill/>
                </a:ln>
                <a:solidFill>
                  <a:prstClr val="black"/>
                </a:solidFill>
                <a:effectLst/>
                <a:uLnTx/>
                <a:uFillTx/>
                <a:latin typeface="Calibri"/>
                <a:ea typeface="+mn-ea"/>
                <a:cs typeface="+mn-cs"/>
                <a:sym typeface="Helvetica Light"/>
              </a:rPr>
              <a:t> 101 minuti</a:t>
            </a:r>
          </a:p>
        </p:txBody>
      </p:sp>
      <p:sp>
        <p:nvSpPr>
          <p:cNvPr id="52" name="Text Placeholder 1">
            <a:extLst>
              <a:ext uri="{FF2B5EF4-FFF2-40B4-BE49-F238E27FC236}">
                <a16:creationId xmlns:a16="http://schemas.microsoft.com/office/drawing/2014/main" id="{2194DE14-7296-49BC-8068-41AA5D6101D7}"/>
              </a:ext>
            </a:extLst>
          </p:cNvPr>
          <p:cNvSpPr txBox="1">
            <a:spLocks/>
          </p:cNvSpPr>
          <p:nvPr/>
        </p:nvSpPr>
        <p:spPr>
          <a:xfrm>
            <a:off x="410415" y="652649"/>
            <a:ext cx="4866116" cy="543719"/>
          </a:xfrm>
          <a:prstGeom prst="rect">
            <a:avLst/>
          </a:prstGeom>
        </p:spPr>
        <p:txBody>
          <a:bodyPr anchor="ctr">
            <a:noAutofit/>
          </a:bodyPr>
          <a:lst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l" defTabSz="1371566"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UN PUBBLICO FEDELE</a:t>
            </a:r>
          </a:p>
        </p:txBody>
      </p:sp>
      <p:sp>
        <p:nvSpPr>
          <p:cNvPr id="13" name="Rettangolo 12">
            <a:extLst>
              <a:ext uri="{FF2B5EF4-FFF2-40B4-BE49-F238E27FC236}">
                <a16:creationId xmlns:a16="http://schemas.microsoft.com/office/drawing/2014/main" id="{32761A83-63B2-4284-998E-7D6BB7AF7A31}"/>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14" name="Immagine 13" descr="LOGO 24 ORE.png">
            <a:extLst>
              <a:ext uri="{FF2B5EF4-FFF2-40B4-BE49-F238E27FC236}">
                <a16:creationId xmlns:a16="http://schemas.microsoft.com/office/drawing/2014/main" id="{A847ADF9-B4F7-405F-864F-F8965FE09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15" name="Immagine 14">
            <a:extLst>
              <a:ext uri="{FF2B5EF4-FFF2-40B4-BE49-F238E27FC236}">
                <a16:creationId xmlns:a16="http://schemas.microsoft.com/office/drawing/2014/main" id="{69ED6F44-46C9-465C-9E1F-74956C8AD7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2" name="Text Box 9">
            <a:extLst>
              <a:ext uri="{FF2B5EF4-FFF2-40B4-BE49-F238E27FC236}">
                <a16:creationId xmlns:a16="http://schemas.microsoft.com/office/drawing/2014/main" id="{CE9DAF4E-2FAA-39D7-9CC1-8D50FAFA10D7}"/>
              </a:ext>
            </a:extLst>
          </p:cNvPr>
          <p:cNvSpPr txBox="1">
            <a:spLocks noChangeArrowheads="1"/>
          </p:cNvSpPr>
          <p:nvPr/>
        </p:nvSpPr>
        <p:spPr bwMode="auto">
          <a:xfrm>
            <a:off x="680367" y="4798663"/>
            <a:ext cx="1284326" cy="213585"/>
          </a:xfrm>
          <a:prstGeom prst="rect">
            <a:avLst/>
          </a:prstGeom>
        </p:spPr>
        <p:txBody>
          <a:bodyPr wrap="none">
            <a:spAutoFit/>
          </a:bodyPr>
          <a:lstStyle>
            <a:defPPr>
              <a:defRPr lang="it-IT"/>
            </a:defPPr>
            <a:lvl1pPr defTabSz="914377">
              <a:defRPr sz="1100" i="1">
                <a:solidFill>
                  <a:prstClr val="black"/>
                </a:solidFill>
                <a:latin typeface="Calibri" panose="020F0502020204030204"/>
                <a:cs typeface="Times New Roman" panose="02020603050405020304" pitchFamily="18" charset="0"/>
              </a:defRPr>
            </a:lvl1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it-IT" altLang="it-IT" sz="788"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Fonte: </a:t>
            </a:r>
            <a:r>
              <a:rPr kumimoji="0" lang="it-IT" altLang="it-IT" sz="788" b="0" i="1" u="none" strike="noStrike" kern="1200" cap="none" spc="0" normalizeH="0" baseline="0" noProof="0" dirty="0" err="1">
                <a:ln>
                  <a:noFill/>
                </a:ln>
                <a:solidFill>
                  <a:prstClr val="black"/>
                </a:solidFill>
                <a:effectLst/>
                <a:uLnTx/>
                <a:uFillTx/>
                <a:latin typeface="Calibri" panose="020F0502020204030204"/>
                <a:ea typeface="+mn-ea"/>
                <a:cs typeface="Times New Roman" panose="02020603050405020304" pitchFamily="18" charset="0"/>
              </a:rPr>
              <a:t>RadioTer</a:t>
            </a:r>
            <a:r>
              <a:rPr kumimoji="0" lang="it-IT" altLang="it-IT" sz="788" b="0" i="1"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2023 anno</a:t>
            </a:r>
          </a:p>
        </p:txBody>
      </p:sp>
      <p:sp>
        <p:nvSpPr>
          <p:cNvPr id="3" name="Segnaposto piè di pagina 2">
            <a:extLst>
              <a:ext uri="{FF2B5EF4-FFF2-40B4-BE49-F238E27FC236}">
                <a16:creationId xmlns:a16="http://schemas.microsoft.com/office/drawing/2014/main" id="{F111D815-F2CD-7125-C212-88AAEE590AF4}"/>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1044436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1">
            <a:extLst>
              <a:ext uri="{FF2B5EF4-FFF2-40B4-BE49-F238E27FC236}">
                <a16:creationId xmlns:a16="http://schemas.microsoft.com/office/drawing/2014/main" id="{1A559C68-F769-42C6-A679-36DEA11F73F1}"/>
              </a:ext>
            </a:extLst>
          </p:cNvPr>
          <p:cNvGrpSpPr/>
          <p:nvPr/>
        </p:nvGrpSpPr>
        <p:grpSpPr>
          <a:xfrm>
            <a:off x="303712" y="1973209"/>
            <a:ext cx="8018022" cy="2589437"/>
            <a:chOff x="1803955" y="3980625"/>
            <a:chExt cx="14680093" cy="4740966"/>
          </a:xfrm>
          <a:solidFill>
            <a:srgbClr val="B4E279"/>
          </a:solidFill>
        </p:grpSpPr>
        <p:sp>
          <p:nvSpPr>
            <p:cNvPr id="24" name="자유형: 도형 2">
              <a:extLst>
                <a:ext uri="{FF2B5EF4-FFF2-40B4-BE49-F238E27FC236}">
                  <a16:creationId xmlns:a16="http://schemas.microsoft.com/office/drawing/2014/main" id="{494E0FFF-4ABD-4435-9ED7-97D99B17BD65}"/>
                </a:ext>
              </a:extLst>
            </p:cNvPr>
            <p:cNvSpPr/>
            <p:nvPr/>
          </p:nvSpPr>
          <p:spPr>
            <a:xfrm>
              <a:off x="10936145" y="3980625"/>
              <a:ext cx="5547903" cy="4740966"/>
            </a:xfrm>
            <a:custGeom>
              <a:avLst/>
              <a:gdLst>
                <a:gd name="connsiteX0" fmla="*/ 0 w 3698602"/>
                <a:gd name="connsiteY0" fmla="*/ 0 h 3160644"/>
                <a:gd name="connsiteX1" fmla="*/ 3698602 w 3698602"/>
                <a:gd name="connsiteY1" fmla="*/ 0 h 3160644"/>
                <a:gd name="connsiteX2" fmla="*/ 3698602 w 3698602"/>
                <a:gd name="connsiteY2" fmla="*/ 3160644 h 3160644"/>
                <a:gd name="connsiteX3" fmla="*/ 3160643 w 3698602"/>
                <a:gd name="connsiteY3" fmla="*/ 3160644 h 3160644"/>
              </a:gdLst>
              <a:ahLst/>
              <a:cxnLst>
                <a:cxn ang="0">
                  <a:pos x="connsiteX0" y="connsiteY0"/>
                </a:cxn>
                <a:cxn ang="0">
                  <a:pos x="connsiteX1" y="connsiteY1"/>
                </a:cxn>
                <a:cxn ang="0">
                  <a:pos x="connsiteX2" y="connsiteY2"/>
                </a:cxn>
                <a:cxn ang="0">
                  <a:pos x="connsiteX3" y="connsiteY3"/>
                </a:cxn>
              </a:cxnLst>
              <a:rect l="l" t="t" r="r" b="b"/>
              <a:pathLst>
                <a:path w="3698602" h="3160644">
                  <a:moveTo>
                    <a:pt x="0" y="0"/>
                  </a:moveTo>
                  <a:lnTo>
                    <a:pt x="3698602" y="0"/>
                  </a:lnTo>
                  <a:lnTo>
                    <a:pt x="3698602" y="3160644"/>
                  </a:lnTo>
                  <a:lnTo>
                    <a:pt x="3160643" y="316064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5" name="자유형: 도형 3">
              <a:extLst>
                <a:ext uri="{FF2B5EF4-FFF2-40B4-BE49-F238E27FC236}">
                  <a16:creationId xmlns:a16="http://schemas.microsoft.com/office/drawing/2014/main" id="{5A73C27A-E15F-4535-8D7D-7663B75F038E}"/>
                </a:ext>
              </a:extLst>
            </p:cNvPr>
            <p:cNvSpPr/>
            <p:nvPr/>
          </p:nvSpPr>
          <p:spPr>
            <a:xfrm>
              <a:off x="1803955" y="3980625"/>
              <a:ext cx="13873157" cy="4740966"/>
            </a:xfrm>
            <a:custGeom>
              <a:avLst/>
              <a:gdLst>
                <a:gd name="connsiteX0" fmla="*/ 0 w 9248771"/>
                <a:gd name="connsiteY0" fmla="*/ 0 h 3160644"/>
                <a:gd name="connsiteX1" fmla="*/ 6088128 w 9248771"/>
                <a:gd name="connsiteY1" fmla="*/ 0 h 3160644"/>
                <a:gd name="connsiteX2" fmla="*/ 9248771 w 9248771"/>
                <a:gd name="connsiteY2" fmla="*/ 3160644 h 3160644"/>
                <a:gd name="connsiteX3" fmla="*/ 0 w 9248771"/>
                <a:gd name="connsiteY3" fmla="*/ 3160644 h 3160644"/>
              </a:gdLst>
              <a:ahLst/>
              <a:cxnLst>
                <a:cxn ang="0">
                  <a:pos x="connsiteX0" y="connsiteY0"/>
                </a:cxn>
                <a:cxn ang="0">
                  <a:pos x="connsiteX1" y="connsiteY1"/>
                </a:cxn>
                <a:cxn ang="0">
                  <a:pos x="connsiteX2" y="connsiteY2"/>
                </a:cxn>
                <a:cxn ang="0">
                  <a:pos x="connsiteX3" y="connsiteY3"/>
                </a:cxn>
              </a:cxnLst>
              <a:rect l="l" t="t" r="r" b="b"/>
              <a:pathLst>
                <a:path w="9248771" h="3160644">
                  <a:moveTo>
                    <a:pt x="0" y="0"/>
                  </a:moveTo>
                  <a:lnTo>
                    <a:pt x="6088128" y="0"/>
                  </a:lnTo>
                  <a:lnTo>
                    <a:pt x="9248771" y="3160644"/>
                  </a:lnTo>
                  <a:lnTo>
                    <a:pt x="0" y="3160644"/>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5" name="Title 1">
            <a:extLst>
              <a:ext uri="{FF2B5EF4-FFF2-40B4-BE49-F238E27FC236}">
                <a16:creationId xmlns:a16="http://schemas.microsoft.com/office/drawing/2014/main" id="{895A71CC-0E00-4B53-936B-5A20E5A9D190}"/>
              </a:ext>
            </a:extLst>
          </p:cNvPr>
          <p:cNvSpPr txBox="1">
            <a:spLocks/>
          </p:cNvSpPr>
          <p:nvPr/>
        </p:nvSpPr>
        <p:spPr>
          <a:xfrm>
            <a:off x="392498" y="1082580"/>
            <a:ext cx="4962657" cy="1045513"/>
          </a:xfrm>
          <a:prstGeom prst="rect">
            <a:avLst/>
          </a:prstGeom>
        </p:spPr>
        <p:txBody>
          <a:bodyPr anchor="ctr">
            <a:noAutofit/>
          </a:bodyPr>
          <a:lstStyle>
            <a:lvl1pPr algn="l" defTabSz="914400" rtl="0" eaLnBrk="1" latinLnBrk="1" hangingPunct="1">
              <a:spcBef>
                <a:spcPct val="0"/>
              </a:spcBef>
              <a:buNone/>
              <a:defRPr sz="3600" b="0" kern="1200" baseline="0">
                <a:solidFill>
                  <a:schemeClr val="tx1">
                    <a:lumMod val="75000"/>
                    <a:lumOff val="25000"/>
                  </a:schemeClr>
                </a:solidFill>
                <a:latin typeface="+mj-lt"/>
                <a:ea typeface="+mj-ea"/>
                <a:cs typeface="Arial" pitchFamily="34" charset="0"/>
              </a:defRPr>
            </a:lvl1pPr>
          </a:lstStyle>
          <a:p>
            <a:pPr marL="0" marR="0" lvl="0" indent="0" algn="l" defTabSz="685800" rtl="0" eaLnBrk="1" fontAlgn="auto" latinLnBrk="1" hangingPunct="1">
              <a:lnSpc>
                <a:spcPct val="100000"/>
              </a:lnSpc>
              <a:spcBef>
                <a:spcPct val="0"/>
              </a:spcBef>
              <a:spcAft>
                <a:spcPts val="0"/>
              </a:spcAft>
              <a:buClrTx/>
              <a:buSzTx/>
              <a:buFontTx/>
              <a:buNone/>
              <a:tabLst/>
              <a:defRPr/>
            </a:pPr>
            <a:r>
              <a:rPr kumimoji="0" lang="en-US" altLang="ko-KR" sz="33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Arial" pitchFamily="34" charset="0"/>
              </a:rPr>
              <a:t>OPPORTUNITÀ DI COMUNICAZIONE</a:t>
            </a:r>
            <a:endParaRPr kumimoji="0" lang="ko-KR" altLang="en-US" sz="33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Arial" pitchFamily="34" charset="0"/>
            </a:endParaRPr>
          </a:p>
        </p:txBody>
      </p:sp>
      <p:sp>
        <p:nvSpPr>
          <p:cNvPr id="12" name="L-Shape 11">
            <a:extLst>
              <a:ext uri="{FF2B5EF4-FFF2-40B4-BE49-F238E27FC236}">
                <a16:creationId xmlns:a16="http://schemas.microsoft.com/office/drawing/2014/main" id="{49CCB113-F973-4E80-916C-5A4EE2763913}"/>
              </a:ext>
            </a:extLst>
          </p:cNvPr>
          <p:cNvSpPr/>
          <p:nvPr/>
        </p:nvSpPr>
        <p:spPr>
          <a:xfrm>
            <a:off x="214468" y="4145653"/>
            <a:ext cx="605924" cy="552014"/>
          </a:xfrm>
          <a:prstGeom prst="corner">
            <a:avLst>
              <a:gd name="adj1" fmla="val 23355"/>
              <a:gd name="adj2" fmla="val 23357"/>
            </a:avLst>
          </a:prstGeom>
          <a:solidFill>
            <a:schemeClr val="accent6">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pic>
        <p:nvPicPr>
          <p:cNvPr id="21" name="Segnaposto immagine 7">
            <a:extLst>
              <a:ext uri="{FF2B5EF4-FFF2-40B4-BE49-F238E27FC236}">
                <a16:creationId xmlns:a16="http://schemas.microsoft.com/office/drawing/2014/main" id="{DDB3A182-44BD-40FF-B9B4-3D121D2FFE93}"/>
              </a:ext>
            </a:extLst>
          </p:cNvPr>
          <p:cNvPicPr>
            <a:picLocks noGrp="1" noChangeAspect="1"/>
          </p:cNvPicPr>
          <p:nvPr>
            <p:ph type="pic" sz="quarter" idx="10"/>
          </p:nvPr>
        </p:nvPicPr>
        <p:blipFill>
          <a:blip r:embed="rId4" cstate="email">
            <a:extLst>
              <a:ext uri="{28A0092B-C50C-407E-A947-70E740481C1C}">
                <a14:useLocalDpi xmlns:a14="http://schemas.microsoft.com/office/drawing/2010/main"/>
              </a:ext>
            </a:extLst>
          </a:blip>
          <a:srcRect/>
          <a:stretch>
            <a:fillRect/>
          </a:stretch>
        </p:blipFill>
        <p:spPr>
          <a:xfrm>
            <a:off x="3477761" y="0"/>
            <a:ext cx="5666242" cy="5143500"/>
          </a:xfrm>
        </p:spPr>
      </p:pic>
      <p:pic>
        <p:nvPicPr>
          <p:cNvPr id="22" name="Immagine 21">
            <a:extLst>
              <a:ext uri="{FF2B5EF4-FFF2-40B4-BE49-F238E27FC236}">
                <a16:creationId xmlns:a16="http://schemas.microsoft.com/office/drawing/2014/main" id="{AB72EE86-E228-427D-9F26-A52E4EBA50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093" y="445834"/>
            <a:ext cx="1778735" cy="889368"/>
          </a:xfrm>
          <a:prstGeom prst="rect">
            <a:avLst/>
          </a:prstGeom>
        </p:spPr>
      </p:pic>
      <p:sp>
        <p:nvSpPr>
          <p:cNvPr id="11" name="Oval 21">
            <a:extLst>
              <a:ext uri="{FF2B5EF4-FFF2-40B4-BE49-F238E27FC236}">
                <a16:creationId xmlns:a16="http://schemas.microsoft.com/office/drawing/2014/main" id="{3C289C94-21C0-4746-93D4-05ABD2A28EF0}"/>
              </a:ext>
            </a:extLst>
          </p:cNvPr>
          <p:cNvSpPr>
            <a:spLocks noChangeAspect="1"/>
          </p:cNvSpPr>
          <p:nvPr/>
        </p:nvSpPr>
        <p:spPr>
          <a:xfrm>
            <a:off x="1242850" y="2254706"/>
            <a:ext cx="441079" cy="41691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rgbClr val="B4E2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3" name="TextBox 21">
            <a:extLst>
              <a:ext uri="{FF2B5EF4-FFF2-40B4-BE49-F238E27FC236}">
                <a16:creationId xmlns:a16="http://schemas.microsoft.com/office/drawing/2014/main" id="{ED9A890B-F6F3-4F13-B7DB-82410CE8D1EB}"/>
              </a:ext>
            </a:extLst>
          </p:cNvPr>
          <p:cNvSpPr txBox="1"/>
          <p:nvPr/>
        </p:nvSpPr>
        <p:spPr>
          <a:xfrm>
            <a:off x="1696284" y="2260127"/>
            <a:ext cx="2007705" cy="323165"/>
          </a:xfrm>
          <a:prstGeom prst="rect">
            <a:avLst/>
          </a:prstGeom>
          <a:noFill/>
        </p:spPr>
        <p:txBody>
          <a:bodyPr wrap="square" rtlCol="0"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ko-KR" sz="15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OFFERTA TABELLARE</a:t>
            </a:r>
          </a:p>
        </p:txBody>
      </p:sp>
      <p:sp>
        <p:nvSpPr>
          <p:cNvPr id="17" name="Chord 15">
            <a:extLst>
              <a:ext uri="{FF2B5EF4-FFF2-40B4-BE49-F238E27FC236}">
                <a16:creationId xmlns:a16="http://schemas.microsoft.com/office/drawing/2014/main" id="{D004F338-F631-48F6-A613-1A6180B64B6E}"/>
              </a:ext>
            </a:extLst>
          </p:cNvPr>
          <p:cNvSpPr/>
          <p:nvPr/>
        </p:nvSpPr>
        <p:spPr>
          <a:xfrm>
            <a:off x="3414713" y="2286000"/>
            <a:ext cx="222365" cy="357050"/>
          </a:xfrm>
          <a:custGeom>
            <a:avLst/>
            <a:gdLst/>
            <a:ahLst/>
            <a:cxnLst/>
            <a:rect l="l" t="t" r="r" b="b"/>
            <a:pathLst>
              <a:path w="1492970" h="3255081">
                <a:moveTo>
                  <a:pt x="1492970" y="1569688"/>
                </a:moveTo>
                <a:cubicBezTo>
                  <a:pt x="1492970" y="1957118"/>
                  <a:pt x="1197680" y="2277765"/>
                  <a:pt x="816277" y="2310957"/>
                </a:cubicBezTo>
                <a:lnTo>
                  <a:pt x="816277" y="2787043"/>
                </a:lnTo>
                <a:cubicBezTo>
                  <a:pt x="873982" y="2789209"/>
                  <a:pt x="931009" y="2798017"/>
                  <a:pt x="986081" y="2811674"/>
                </a:cubicBezTo>
                <a:cubicBezTo>
                  <a:pt x="1252919" y="2877847"/>
                  <a:pt x="1430830" y="3046369"/>
                  <a:pt x="1433593" y="3235566"/>
                </a:cubicBezTo>
                <a:lnTo>
                  <a:pt x="57488" y="3255081"/>
                </a:lnTo>
                <a:cubicBezTo>
                  <a:pt x="47920" y="3062506"/>
                  <a:pt x="221127" y="2886615"/>
                  <a:pt x="490574" y="2815284"/>
                </a:cubicBezTo>
                <a:cubicBezTo>
                  <a:pt x="549928" y="2799571"/>
                  <a:pt x="611777" y="2789553"/>
                  <a:pt x="674460" y="2787163"/>
                </a:cubicBezTo>
                <a:lnTo>
                  <a:pt x="674460" y="2310809"/>
                </a:lnTo>
                <a:cubicBezTo>
                  <a:pt x="317470" y="2280245"/>
                  <a:pt x="28405" y="1994114"/>
                  <a:pt x="0" y="1627428"/>
                </a:cubicBezTo>
                <a:lnTo>
                  <a:pt x="142201" y="1616413"/>
                </a:lnTo>
                <a:cubicBezTo>
                  <a:pt x="167304" y="1940464"/>
                  <a:pt x="443969" y="2186771"/>
                  <a:pt x="768748" y="2174211"/>
                </a:cubicBezTo>
                <a:cubicBezTo>
                  <a:pt x="1093527" y="2161650"/>
                  <a:pt x="1350342" y="1894710"/>
                  <a:pt x="1350342" y="1569689"/>
                </a:cubicBezTo>
                <a:close/>
                <a:moveTo>
                  <a:pt x="745368" y="0"/>
                </a:moveTo>
                <a:cubicBezTo>
                  <a:pt x="989132" y="0"/>
                  <a:pt x="1186742" y="197610"/>
                  <a:pt x="1186742" y="441374"/>
                </a:cubicBezTo>
                <a:lnTo>
                  <a:pt x="1186742" y="1575353"/>
                </a:lnTo>
                <a:cubicBezTo>
                  <a:pt x="1186742" y="1819117"/>
                  <a:pt x="989132" y="2016727"/>
                  <a:pt x="745368" y="2016727"/>
                </a:cubicBezTo>
                <a:cubicBezTo>
                  <a:pt x="501604" y="2016727"/>
                  <a:pt x="303994" y="1819117"/>
                  <a:pt x="303994" y="1575353"/>
                </a:cubicBezTo>
                <a:lnTo>
                  <a:pt x="303994" y="441374"/>
                </a:lnTo>
                <a:cubicBezTo>
                  <a:pt x="303994" y="197610"/>
                  <a:pt x="501604" y="0"/>
                  <a:pt x="745368" y="0"/>
                </a:cubicBezTo>
                <a:close/>
              </a:path>
            </a:pathLst>
          </a:custGeom>
          <a:solidFill>
            <a:srgbClr val="B4E2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2" name="Text Box 56">
            <a:extLst>
              <a:ext uri="{FF2B5EF4-FFF2-40B4-BE49-F238E27FC236}">
                <a16:creationId xmlns:a16="http://schemas.microsoft.com/office/drawing/2014/main" id="{B7DE6C4F-4416-40E1-9E81-CAB9A298EEDE}"/>
              </a:ext>
            </a:extLst>
          </p:cNvPr>
          <p:cNvSpPr txBox="1">
            <a:spLocks noChangeArrowheads="1"/>
          </p:cNvSpPr>
          <p:nvPr/>
        </p:nvSpPr>
        <p:spPr bwMode="auto">
          <a:xfrm>
            <a:off x="309424" y="3169677"/>
            <a:ext cx="3580664" cy="551998"/>
          </a:xfrm>
          <a:prstGeom prst="rect">
            <a:avLst/>
          </a:prstGeom>
          <a:noFill/>
          <a:ln w="28575" algn="ctr">
            <a:noFill/>
            <a:miter lim="800000"/>
            <a:headEnd/>
            <a:tailEnd/>
          </a:ln>
          <a:effectLst/>
        </p:spPr>
        <p:txBody>
          <a:bodyPr wrap="square"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50000"/>
              </a:lnSpc>
              <a:spcBef>
                <a:spcPts val="0"/>
              </a:spcBef>
              <a:spcAft>
                <a:spcPct val="0"/>
              </a:spcAft>
              <a:buClrTx/>
              <a:buSzTx/>
              <a:buFontTx/>
              <a:buNone/>
              <a:tabLst/>
              <a:defRPr/>
            </a:pPr>
            <a:r>
              <a:rPr kumimoji="0" lang="it-IT" altLang="it-IT" sz="1050" b="1" i="0" u="none" strike="noStrike" kern="1200" cap="none" spc="0" normalizeH="0" baseline="0" noProof="0" dirty="0">
                <a:ln>
                  <a:noFill/>
                </a:ln>
                <a:solidFill>
                  <a:srgbClr val="C00000"/>
                </a:solidFill>
                <a:effectLst/>
                <a:uLnTx/>
                <a:uFillTx/>
                <a:latin typeface="Calibri"/>
                <a:ea typeface="ヒラギノ角ゴ Pro W3"/>
                <a:cs typeface="+mn-cs"/>
              </a:rPr>
              <a:t>Programmazione da domenica a sabato:</a:t>
            </a:r>
          </a:p>
          <a:p>
            <a:pPr marL="0" marR="0" lvl="0" indent="0" algn="l" defTabSz="914411" rtl="0" eaLnBrk="1" fontAlgn="base" latinLnBrk="0" hangingPunct="1">
              <a:lnSpc>
                <a:spcPct val="150000"/>
              </a:lnSpc>
              <a:spcBef>
                <a:spcPts val="0"/>
              </a:spcBef>
              <a:spcAft>
                <a:spcPct val="0"/>
              </a:spcAft>
              <a:buClrTx/>
              <a:buSzTx/>
              <a:buFontTx/>
              <a:buNone/>
              <a:tabLst/>
              <a:defRPr/>
            </a:pPr>
            <a:r>
              <a:rPr kumimoji="0" lang="it-IT" altLang="it-IT" sz="1050" b="1" i="0" u="none" strike="noStrike" kern="1200" cap="none" spc="0" normalizeH="0" baseline="0" noProof="0" dirty="0">
                <a:ln>
                  <a:noFill/>
                </a:ln>
                <a:solidFill>
                  <a:prstClr val="black"/>
                </a:solidFill>
                <a:effectLst/>
                <a:uLnTx/>
                <a:uFillTx/>
                <a:latin typeface="Calibri"/>
                <a:ea typeface="ヒラギノ角ゴ Pro W3"/>
                <a:cs typeface="+mn-cs"/>
              </a:rPr>
              <a:t>42 spot </a:t>
            </a:r>
            <a:r>
              <a:rPr kumimoji="0" lang="it-IT" altLang="it-IT" sz="1050" b="0" i="0" u="none" strike="noStrike" kern="1200" cap="none" spc="0" normalizeH="0" baseline="0" noProof="0" dirty="0">
                <a:ln>
                  <a:noFill/>
                </a:ln>
                <a:solidFill>
                  <a:prstClr val="black"/>
                </a:solidFill>
                <a:effectLst/>
                <a:uLnTx/>
                <a:uFillTx/>
                <a:latin typeface="Calibri"/>
                <a:ea typeface="ヒラギノ角ゴ Pro W3"/>
                <a:cs typeface="+mn-cs"/>
              </a:rPr>
              <a:t>a settimana a rotazione dalle 6.00 alle 24.00.</a:t>
            </a:r>
          </a:p>
        </p:txBody>
      </p:sp>
      <p:sp>
        <p:nvSpPr>
          <p:cNvPr id="34" name="Text Box 45">
            <a:extLst>
              <a:ext uri="{FF2B5EF4-FFF2-40B4-BE49-F238E27FC236}">
                <a16:creationId xmlns:a16="http://schemas.microsoft.com/office/drawing/2014/main" id="{53249967-B2E8-4BF9-AE97-EC19326FD768}"/>
              </a:ext>
            </a:extLst>
          </p:cNvPr>
          <p:cNvSpPr txBox="1">
            <a:spLocks noChangeArrowheads="1"/>
          </p:cNvSpPr>
          <p:nvPr/>
        </p:nvSpPr>
        <p:spPr bwMode="auto">
          <a:xfrm>
            <a:off x="1721090" y="3789725"/>
            <a:ext cx="3241676" cy="27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lgn="ctr">
                <a:solidFill>
                  <a:srgbClr val="FF99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457206" rtl="0" eaLnBrk="1" fontAlgn="auto" latinLnBrk="0" hangingPunct="1">
              <a:lnSpc>
                <a:spcPct val="120000"/>
              </a:lnSpc>
              <a:spcBef>
                <a:spcPts val="0"/>
              </a:spcBef>
              <a:spcAft>
                <a:spcPts val="0"/>
              </a:spcAft>
              <a:buClrTx/>
              <a:buSzTx/>
              <a:buFontTx/>
              <a:buNone/>
              <a:tabLst/>
              <a:defRPr/>
            </a:pPr>
            <a:r>
              <a:rPr kumimoji="0" lang="it-IT" altLang="it-IT" sz="1050" b="1" i="0" u="none" strike="noStrike" kern="1200" cap="none" spc="0" normalizeH="0" baseline="0" noProof="0" dirty="0">
                <a:ln>
                  <a:noFill/>
                </a:ln>
                <a:solidFill>
                  <a:srgbClr val="C00000"/>
                </a:solidFill>
                <a:effectLst/>
                <a:uLnTx/>
                <a:uFillTx/>
                <a:latin typeface="Calibri"/>
                <a:ea typeface="+mn-ea"/>
                <a:cs typeface="+mn-cs"/>
              </a:rPr>
              <a:t>Schema Pianificazione Giornaliera</a:t>
            </a:r>
          </a:p>
        </p:txBody>
      </p:sp>
      <p:sp>
        <p:nvSpPr>
          <p:cNvPr id="35" name="Rectangle 29">
            <a:extLst>
              <a:ext uri="{FF2B5EF4-FFF2-40B4-BE49-F238E27FC236}">
                <a16:creationId xmlns:a16="http://schemas.microsoft.com/office/drawing/2014/main" id="{26022CD2-82DB-48AE-A367-96E2ECFB13CC}"/>
              </a:ext>
            </a:extLst>
          </p:cNvPr>
          <p:cNvSpPr>
            <a:spLocks noChangeArrowheads="1"/>
          </p:cNvSpPr>
          <p:nvPr/>
        </p:nvSpPr>
        <p:spPr bwMode="auto">
          <a:xfrm>
            <a:off x="1833600" y="4230463"/>
            <a:ext cx="4153269" cy="373631"/>
          </a:xfrm>
          <a:prstGeom prst="rect">
            <a:avLst/>
          </a:prstGeom>
          <a:noFill/>
          <a:ln w="12700"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Calibri"/>
              <a:ea typeface="ヒラギノ角ゴ Pro W3"/>
              <a:cs typeface="+mn-cs"/>
            </a:endParaRPr>
          </a:p>
        </p:txBody>
      </p:sp>
      <p:sp>
        <p:nvSpPr>
          <p:cNvPr id="36" name="Text Box 30">
            <a:extLst>
              <a:ext uri="{FF2B5EF4-FFF2-40B4-BE49-F238E27FC236}">
                <a16:creationId xmlns:a16="http://schemas.microsoft.com/office/drawing/2014/main" id="{06DF0C71-FB83-45F7-94E2-97C1552A76A6}"/>
              </a:ext>
            </a:extLst>
          </p:cNvPr>
          <p:cNvSpPr txBox="1">
            <a:spLocks noChangeArrowheads="1"/>
          </p:cNvSpPr>
          <p:nvPr/>
        </p:nvSpPr>
        <p:spPr bwMode="auto">
          <a:xfrm>
            <a:off x="1720505" y="4081808"/>
            <a:ext cx="341734" cy="20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00000"/>
              </a:lnSpc>
              <a:spcBef>
                <a:spcPct val="0"/>
              </a:spcBef>
              <a:spcAft>
                <a:spcPct val="0"/>
              </a:spcAft>
              <a:buClrTx/>
              <a:buSzTx/>
              <a:buFontTx/>
              <a:buNone/>
              <a:tabLst/>
              <a:defRPr/>
            </a:pPr>
            <a:r>
              <a:rPr kumimoji="0" lang="it-IT" altLang="it-IT" sz="701" b="0" i="0" u="none" strike="noStrike" kern="1200" cap="none" spc="0" normalizeH="0" baseline="0" noProof="0" dirty="0">
                <a:ln>
                  <a:noFill/>
                </a:ln>
                <a:solidFill>
                  <a:srgbClr val="000000"/>
                </a:solidFill>
                <a:effectLst/>
                <a:uLnTx/>
                <a:uFillTx/>
                <a:latin typeface="Calibri"/>
                <a:ea typeface="ヒラギノ角ゴ Pro W3"/>
                <a:cs typeface="+mn-cs"/>
              </a:rPr>
              <a:t>6.00</a:t>
            </a:r>
            <a:endParaRPr kumimoji="0" lang="it-IT" altLang="it-IT" sz="701" b="1" i="0" u="none" strike="noStrike" kern="1200" cap="none" spc="0" normalizeH="0" baseline="0" noProof="0" dirty="0">
              <a:ln>
                <a:noFill/>
              </a:ln>
              <a:solidFill>
                <a:srgbClr val="000000"/>
              </a:solidFill>
              <a:effectLst/>
              <a:uLnTx/>
              <a:uFillTx/>
              <a:latin typeface="Calibri"/>
              <a:ea typeface="ヒラギノ角ゴ Pro W3"/>
              <a:cs typeface="+mn-cs"/>
            </a:endParaRPr>
          </a:p>
        </p:txBody>
      </p:sp>
      <p:sp>
        <p:nvSpPr>
          <p:cNvPr id="37" name="Line 36">
            <a:extLst>
              <a:ext uri="{FF2B5EF4-FFF2-40B4-BE49-F238E27FC236}">
                <a16:creationId xmlns:a16="http://schemas.microsoft.com/office/drawing/2014/main" id="{05457CED-26C6-4B6B-B5A3-DC4066A1DC65}"/>
              </a:ext>
            </a:extLst>
          </p:cNvPr>
          <p:cNvSpPr>
            <a:spLocks noChangeShapeType="1"/>
          </p:cNvSpPr>
          <p:nvPr/>
        </p:nvSpPr>
        <p:spPr bwMode="auto">
          <a:xfrm>
            <a:off x="2529700" y="4230463"/>
            <a:ext cx="0" cy="37363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11" rtl="0" eaLnBrk="0" fontAlgn="base" latinLnBrk="0" hangingPunct="1">
              <a:lnSpc>
                <a:spcPct val="100000"/>
              </a:lnSpc>
              <a:spcBef>
                <a:spcPct val="0"/>
              </a:spcBef>
              <a:spcAft>
                <a:spcPct val="0"/>
              </a:spcAft>
              <a:buClrTx/>
              <a:buSzTx/>
              <a:buFontTx/>
              <a:buNone/>
              <a:tabLst/>
              <a:defRPr/>
            </a:pPr>
            <a:endParaRPr kumimoji="0" lang="it-IT" sz="701" b="0" i="0" u="none" strike="noStrike" kern="1200" cap="none" spc="0" normalizeH="0" baseline="0" noProof="0">
              <a:ln>
                <a:noFill/>
              </a:ln>
              <a:solidFill>
                <a:srgbClr val="C80016"/>
              </a:solidFill>
              <a:effectLst/>
              <a:uLnTx/>
              <a:uFillTx/>
              <a:latin typeface="Calibri"/>
              <a:ea typeface="ヒラギノ角ゴ Pro W3"/>
              <a:cs typeface="+mn-cs"/>
            </a:endParaRPr>
          </a:p>
        </p:txBody>
      </p:sp>
      <p:pic>
        <p:nvPicPr>
          <p:cNvPr id="38" name="Picture 36" descr="altoparlante2">
            <a:extLst>
              <a:ext uri="{FF2B5EF4-FFF2-40B4-BE49-F238E27FC236}">
                <a16:creationId xmlns:a16="http://schemas.microsoft.com/office/drawing/2014/main" id="{E4DCD39C-6344-4D1B-8A70-08A0875E7B0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69027" y="4327574"/>
            <a:ext cx="216338" cy="205742"/>
          </a:xfrm>
          <a:prstGeom prst="rect">
            <a:avLst/>
          </a:prstGeom>
          <a:solidFill>
            <a:srgbClr val="4BD614"/>
          </a:solidFill>
          <a:ln w="28575"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 name="Picture 37" descr="altoparlante2">
            <a:extLst>
              <a:ext uri="{FF2B5EF4-FFF2-40B4-BE49-F238E27FC236}">
                <a16:creationId xmlns:a16="http://schemas.microsoft.com/office/drawing/2014/main" id="{ABC9C5DE-C128-42CE-913B-1F86667099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62581" y="4327574"/>
            <a:ext cx="216338" cy="205742"/>
          </a:xfrm>
          <a:prstGeom prst="rect">
            <a:avLst/>
          </a:prstGeom>
          <a:solidFill>
            <a:srgbClr val="4BD614"/>
          </a:solidFill>
          <a:ln w="28575"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 name="Picture 38" descr="altoparlante2">
            <a:extLst>
              <a:ext uri="{FF2B5EF4-FFF2-40B4-BE49-F238E27FC236}">
                <a16:creationId xmlns:a16="http://schemas.microsoft.com/office/drawing/2014/main" id="{C3685EF7-6651-42E6-BDB6-4FEAC9603C6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44519" y="4327574"/>
            <a:ext cx="216338" cy="205742"/>
          </a:xfrm>
          <a:prstGeom prst="rect">
            <a:avLst/>
          </a:prstGeom>
          <a:solidFill>
            <a:srgbClr val="4BD614"/>
          </a:solidFill>
          <a:ln w="28575"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 name="Picture 39" descr="altoparlante2">
            <a:extLst>
              <a:ext uri="{FF2B5EF4-FFF2-40B4-BE49-F238E27FC236}">
                <a16:creationId xmlns:a16="http://schemas.microsoft.com/office/drawing/2014/main" id="{340329CD-7C50-4E0F-BEF1-343182CE92D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50964" y="4327574"/>
            <a:ext cx="216338" cy="205742"/>
          </a:xfrm>
          <a:prstGeom prst="rect">
            <a:avLst/>
          </a:prstGeom>
          <a:solidFill>
            <a:srgbClr val="4BD614"/>
          </a:solidFill>
          <a:ln w="28575"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 name="Picture 44" descr="altoparlante2">
            <a:extLst>
              <a:ext uri="{FF2B5EF4-FFF2-40B4-BE49-F238E27FC236}">
                <a16:creationId xmlns:a16="http://schemas.microsoft.com/office/drawing/2014/main" id="{3E73A11D-1DDF-41E4-B788-356E3F32E97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39346" y="4327574"/>
            <a:ext cx="216338" cy="205742"/>
          </a:xfrm>
          <a:prstGeom prst="rect">
            <a:avLst/>
          </a:prstGeom>
          <a:solidFill>
            <a:srgbClr val="4BD614"/>
          </a:solidFill>
          <a:ln w="28575"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 name="Picture 68" descr="altoparlante2">
            <a:extLst>
              <a:ext uri="{FF2B5EF4-FFF2-40B4-BE49-F238E27FC236}">
                <a16:creationId xmlns:a16="http://schemas.microsoft.com/office/drawing/2014/main" id="{C226F3B4-B152-463B-99D6-EC42EB8669C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57409" y="4327574"/>
            <a:ext cx="216338" cy="205742"/>
          </a:xfrm>
          <a:prstGeom prst="rect">
            <a:avLst/>
          </a:prstGeom>
          <a:solidFill>
            <a:srgbClr val="4BD614"/>
          </a:solidFill>
          <a:ln w="28575" algn="ctr">
            <a:solidFill>
              <a:srgbClr val="C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 name="Text Box 28">
            <a:extLst>
              <a:ext uri="{FF2B5EF4-FFF2-40B4-BE49-F238E27FC236}">
                <a16:creationId xmlns:a16="http://schemas.microsoft.com/office/drawing/2014/main" id="{9241AD21-D496-46D3-96A3-1F4EDA9824C0}"/>
              </a:ext>
            </a:extLst>
          </p:cNvPr>
          <p:cNvSpPr txBox="1">
            <a:spLocks noChangeArrowheads="1"/>
          </p:cNvSpPr>
          <p:nvPr/>
        </p:nvSpPr>
        <p:spPr bwMode="auto">
          <a:xfrm>
            <a:off x="2379065" y="4081808"/>
            <a:ext cx="341734" cy="20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00000"/>
              </a:lnSpc>
              <a:spcBef>
                <a:spcPct val="0"/>
              </a:spcBef>
              <a:spcAft>
                <a:spcPct val="0"/>
              </a:spcAft>
              <a:buClrTx/>
              <a:buSzTx/>
              <a:buFontTx/>
              <a:buNone/>
              <a:tabLst/>
              <a:defRPr/>
            </a:pPr>
            <a:r>
              <a:rPr kumimoji="0" lang="it-IT" altLang="it-IT" sz="701" b="0" i="0" u="none" strike="noStrike" kern="1200" cap="none" spc="0" normalizeH="0" baseline="0" noProof="0" dirty="0">
                <a:ln>
                  <a:noFill/>
                </a:ln>
                <a:solidFill>
                  <a:srgbClr val="000000"/>
                </a:solidFill>
                <a:effectLst/>
                <a:uLnTx/>
                <a:uFillTx/>
                <a:latin typeface="Calibri"/>
                <a:ea typeface="ヒラギノ角ゴ Pro W3"/>
                <a:cs typeface="+mn-cs"/>
              </a:rPr>
              <a:t>9.00</a:t>
            </a:r>
            <a:endParaRPr kumimoji="0" lang="it-IT" altLang="it-IT" sz="701" b="1" i="0" u="none" strike="noStrike" kern="1200" cap="none" spc="0" normalizeH="0" baseline="0" noProof="0" dirty="0">
              <a:ln>
                <a:noFill/>
              </a:ln>
              <a:solidFill>
                <a:srgbClr val="000000"/>
              </a:solidFill>
              <a:effectLst/>
              <a:uLnTx/>
              <a:uFillTx/>
              <a:latin typeface="Calibri"/>
              <a:ea typeface="ヒラギノ角ゴ Pro W3"/>
              <a:cs typeface="+mn-cs"/>
            </a:endParaRPr>
          </a:p>
        </p:txBody>
      </p:sp>
      <p:sp>
        <p:nvSpPr>
          <p:cNvPr id="45" name="Text Box 28">
            <a:extLst>
              <a:ext uri="{FF2B5EF4-FFF2-40B4-BE49-F238E27FC236}">
                <a16:creationId xmlns:a16="http://schemas.microsoft.com/office/drawing/2014/main" id="{772BB102-A144-409D-B2F6-CD5627EFDB42}"/>
              </a:ext>
            </a:extLst>
          </p:cNvPr>
          <p:cNvSpPr txBox="1">
            <a:spLocks noChangeArrowheads="1"/>
          </p:cNvSpPr>
          <p:nvPr/>
        </p:nvSpPr>
        <p:spPr bwMode="auto">
          <a:xfrm>
            <a:off x="3725517" y="4081808"/>
            <a:ext cx="386618" cy="20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00000"/>
              </a:lnSpc>
              <a:spcBef>
                <a:spcPct val="0"/>
              </a:spcBef>
              <a:spcAft>
                <a:spcPct val="0"/>
              </a:spcAft>
              <a:buClrTx/>
              <a:buSzTx/>
              <a:buFontTx/>
              <a:buNone/>
              <a:tabLst/>
              <a:defRPr/>
            </a:pPr>
            <a:r>
              <a:rPr kumimoji="0" lang="it-IT" altLang="it-IT" sz="701" b="0" i="0" u="none" strike="noStrike" kern="1200" cap="none" spc="0" normalizeH="0" baseline="0" noProof="0" dirty="0">
                <a:ln>
                  <a:noFill/>
                </a:ln>
                <a:solidFill>
                  <a:srgbClr val="000000"/>
                </a:solidFill>
                <a:effectLst/>
                <a:uLnTx/>
                <a:uFillTx/>
                <a:latin typeface="Calibri"/>
                <a:ea typeface="ヒラギノ角ゴ Pro W3"/>
                <a:cs typeface="+mn-cs"/>
              </a:rPr>
              <a:t>15.00</a:t>
            </a:r>
            <a:endParaRPr kumimoji="0" lang="it-IT" altLang="it-IT" sz="701" b="1" i="0" u="none" strike="noStrike" kern="1200" cap="none" spc="0" normalizeH="0" baseline="0" noProof="0" dirty="0">
              <a:ln>
                <a:noFill/>
              </a:ln>
              <a:solidFill>
                <a:srgbClr val="000000"/>
              </a:solidFill>
              <a:effectLst/>
              <a:uLnTx/>
              <a:uFillTx/>
              <a:latin typeface="Calibri"/>
              <a:ea typeface="ヒラギノ角ゴ Pro W3"/>
              <a:cs typeface="+mn-cs"/>
            </a:endParaRPr>
          </a:p>
        </p:txBody>
      </p:sp>
      <p:sp>
        <p:nvSpPr>
          <p:cNvPr id="46" name="Text Box 28">
            <a:extLst>
              <a:ext uri="{FF2B5EF4-FFF2-40B4-BE49-F238E27FC236}">
                <a16:creationId xmlns:a16="http://schemas.microsoft.com/office/drawing/2014/main" id="{83D0E109-258D-4B46-8F7A-C510061E1FEF}"/>
              </a:ext>
            </a:extLst>
          </p:cNvPr>
          <p:cNvSpPr txBox="1">
            <a:spLocks noChangeArrowheads="1"/>
          </p:cNvSpPr>
          <p:nvPr/>
        </p:nvSpPr>
        <p:spPr bwMode="auto">
          <a:xfrm>
            <a:off x="4424163" y="4081808"/>
            <a:ext cx="386618" cy="20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00000"/>
              </a:lnSpc>
              <a:spcBef>
                <a:spcPct val="0"/>
              </a:spcBef>
              <a:spcAft>
                <a:spcPct val="0"/>
              </a:spcAft>
              <a:buClrTx/>
              <a:buSzTx/>
              <a:buFontTx/>
              <a:buNone/>
              <a:tabLst/>
              <a:defRPr/>
            </a:pPr>
            <a:r>
              <a:rPr kumimoji="0" lang="it-IT" altLang="it-IT" sz="701" b="0" i="0" u="none" strike="noStrike" kern="1200" cap="none" spc="0" normalizeH="0" baseline="0" noProof="0" dirty="0">
                <a:ln>
                  <a:noFill/>
                </a:ln>
                <a:solidFill>
                  <a:srgbClr val="000000"/>
                </a:solidFill>
                <a:effectLst/>
                <a:uLnTx/>
                <a:uFillTx/>
                <a:latin typeface="Calibri"/>
                <a:ea typeface="ヒラギノ角ゴ Pro W3"/>
                <a:cs typeface="+mn-cs"/>
              </a:rPr>
              <a:t>18.00</a:t>
            </a:r>
            <a:endParaRPr kumimoji="0" lang="it-IT" altLang="it-IT" sz="701" b="1" i="0" u="none" strike="noStrike" kern="1200" cap="none" spc="0" normalizeH="0" baseline="0" noProof="0" dirty="0">
              <a:ln>
                <a:noFill/>
              </a:ln>
              <a:solidFill>
                <a:srgbClr val="000000"/>
              </a:solidFill>
              <a:effectLst/>
              <a:uLnTx/>
              <a:uFillTx/>
              <a:latin typeface="Calibri"/>
              <a:ea typeface="ヒラギノ角ゴ Pro W3"/>
              <a:cs typeface="+mn-cs"/>
            </a:endParaRPr>
          </a:p>
        </p:txBody>
      </p:sp>
      <p:sp>
        <p:nvSpPr>
          <p:cNvPr id="47" name="Text Box 28">
            <a:extLst>
              <a:ext uri="{FF2B5EF4-FFF2-40B4-BE49-F238E27FC236}">
                <a16:creationId xmlns:a16="http://schemas.microsoft.com/office/drawing/2014/main" id="{50B6A68A-52A1-4614-8BD6-B8875EEB38BC}"/>
              </a:ext>
            </a:extLst>
          </p:cNvPr>
          <p:cNvSpPr txBox="1">
            <a:spLocks noChangeArrowheads="1"/>
          </p:cNvSpPr>
          <p:nvPr/>
        </p:nvSpPr>
        <p:spPr bwMode="auto">
          <a:xfrm>
            <a:off x="5115173" y="4081808"/>
            <a:ext cx="386618" cy="20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00000"/>
              </a:lnSpc>
              <a:spcBef>
                <a:spcPct val="0"/>
              </a:spcBef>
              <a:spcAft>
                <a:spcPct val="0"/>
              </a:spcAft>
              <a:buClrTx/>
              <a:buSzTx/>
              <a:buFontTx/>
              <a:buNone/>
              <a:tabLst/>
              <a:defRPr/>
            </a:pPr>
            <a:r>
              <a:rPr kumimoji="0" lang="it-IT" altLang="it-IT" sz="701" b="0" i="0" u="none" strike="noStrike" kern="1200" cap="none" spc="0" normalizeH="0" baseline="0" noProof="0">
                <a:ln>
                  <a:noFill/>
                </a:ln>
                <a:solidFill>
                  <a:srgbClr val="000000"/>
                </a:solidFill>
                <a:effectLst/>
                <a:uLnTx/>
                <a:uFillTx/>
                <a:latin typeface="Calibri"/>
                <a:ea typeface="ヒラギノ角ゴ Pro W3"/>
                <a:cs typeface="+mn-cs"/>
              </a:rPr>
              <a:t>21.00</a:t>
            </a:r>
            <a:endParaRPr kumimoji="0" lang="it-IT" altLang="it-IT" sz="701" b="1" i="0" u="none" strike="noStrike" kern="1200" cap="none" spc="0" normalizeH="0" baseline="0" noProof="0">
              <a:ln>
                <a:noFill/>
              </a:ln>
              <a:solidFill>
                <a:srgbClr val="000000"/>
              </a:solidFill>
              <a:effectLst/>
              <a:uLnTx/>
              <a:uFillTx/>
              <a:latin typeface="Calibri"/>
              <a:ea typeface="ヒラギノ角ゴ Pro W3"/>
              <a:cs typeface="+mn-cs"/>
            </a:endParaRPr>
          </a:p>
        </p:txBody>
      </p:sp>
      <p:sp>
        <p:nvSpPr>
          <p:cNvPr id="48" name="Text Box 28">
            <a:extLst>
              <a:ext uri="{FF2B5EF4-FFF2-40B4-BE49-F238E27FC236}">
                <a16:creationId xmlns:a16="http://schemas.microsoft.com/office/drawing/2014/main" id="{B308AC60-3AB1-4C7A-9F02-F6F262D67F52}"/>
              </a:ext>
            </a:extLst>
          </p:cNvPr>
          <p:cNvSpPr txBox="1">
            <a:spLocks noChangeArrowheads="1"/>
          </p:cNvSpPr>
          <p:nvPr/>
        </p:nvSpPr>
        <p:spPr bwMode="auto">
          <a:xfrm>
            <a:off x="3045960" y="4081808"/>
            <a:ext cx="386618" cy="20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11" rtl="0" eaLnBrk="1" fontAlgn="base" latinLnBrk="0" hangingPunct="1">
              <a:lnSpc>
                <a:spcPct val="100000"/>
              </a:lnSpc>
              <a:spcBef>
                <a:spcPct val="0"/>
              </a:spcBef>
              <a:spcAft>
                <a:spcPct val="0"/>
              </a:spcAft>
              <a:buClrTx/>
              <a:buSzTx/>
              <a:buFontTx/>
              <a:buNone/>
              <a:tabLst/>
              <a:defRPr/>
            </a:pPr>
            <a:r>
              <a:rPr kumimoji="0" lang="it-IT" altLang="it-IT" sz="701" b="0" i="0" u="none" strike="noStrike" kern="1200" cap="none" spc="0" normalizeH="0" baseline="0" noProof="0">
                <a:ln>
                  <a:noFill/>
                </a:ln>
                <a:solidFill>
                  <a:srgbClr val="000000"/>
                </a:solidFill>
                <a:effectLst/>
                <a:uLnTx/>
                <a:uFillTx/>
                <a:latin typeface="Calibri"/>
                <a:ea typeface="ヒラギノ角ゴ Pro W3"/>
                <a:cs typeface="+mn-cs"/>
              </a:rPr>
              <a:t>12.00</a:t>
            </a:r>
            <a:endParaRPr kumimoji="0" lang="it-IT" altLang="it-IT" sz="701" b="1" i="0" u="none" strike="noStrike" kern="1200" cap="none" spc="0" normalizeH="0" baseline="0" noProof="0">
              <a:ln>
                <a:noFill/>
              </a:ln>
              <a:solidFill>
                <a:srgbClr val="000000"/>
              </a:solidFill>
              <a:effectLst/>
              <a:uLnTx/>
              <a:uFillTx/>
              <a:latin typeface="Calibri"/>
              <a:ea typeface="ヒラギノ角ゴ Pro W3"/>
              <a:cs typeface="+mn-cs"/>
            </a:endParaRPr>
          </a:p>
        </p:txBody>
      </p:sp>
      <p:sp>
        <p:nvSpPr>
          <p:cNvPr id="49" name="Line 36">
            <a:extLst>
              <a:ext uri="{FF2B5EF4-FFF2-40B4-BE49-F238E27FC236}">
                <a16:creationId xmlns:a16="http://schemas.microsoft.com/office/drawing/2014/main" id="{274C3728-65CA-4AFA-9CED-FD8C32146650}"/>
              </a:ext>
            </a:extLst>
          </p:cNvPr>
          <p:cNvSpPr>
            <a:spLocks noChangeShapeType="1"/>
          </p:cNvSpPr>
          <p:nvPr/>
        </p:nvSpPr>
        <p:spPr bwMode="auto">
          <a:xfrm>
            <a:off x="3920627" y="4230463"/>
            <a:ext cx="0" cy="37363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11" rtl="0" eaLnBrk="0" fontAlgn="base" latinLnBrk="0" hangingPunct="1">
              <a:lnSpc>
                <a:spcPct val="100000"/>
              </a:lnSpc>
              <a:spcBef>
                <a:spcPct val="0"/>
              </a:spcBef>
              <a:spcAft>
                <a:spcPct val="0"/>
              </a:spcAft>
              <a:buClrTx/>
              <a:buSzTx/>
              <a:buFontTx/>
              <a:buNone/>
              <a:tabLst/>
              <a:defRPr/>
            </a:pPr>
            <a:endParaRPr kumimoji="0" lang="it-IT" sz="701" b="0" i="0" u="none" strike="noStrike" kern="1200" cap="none" spc="0" normalizeH="0" baseline="0" noProof="0">
              <a:ln>
                <a:noFill/>
              </a:ln>
              <a:solidFill>
                <a:srgbClr val="C80016"/>
              </a:solidFill>
              <a:effectLst/>
              <a:uLnTx/>
              <a:uFillTx/>
              <a:latin typeface="Calibri"/>
              <a:ea typeface="ヒラギノ角ゴ Pro W3"/>
              <a:cs typeface="+mn-cs"/>
            </a:endParaRPr>
          </a:p>
        </p:txBody>
      </p:sp>
      <p:sp>
        <p:nvSpPr>
          <p:cNvPr id="50" name="Line 36">
            <a:extLst>
              <a:ext uri="{FF2B5EF4-FFF2-40B4-BE49-F238E27FC236}">
                <a16:creationId xmlns:a16="http://schemas.microsoft.com/office/drawing/2014/main" id="{EC68A070-9C1F-4C09-9610-AF96C102DE5F}"/>
              </a:ext>
            </a:extLst>
          </p:cNvPr>
          <p:cNvSpPr>
            <a:spLocks noChangeShapeType="1"/>
          </p:cNvSpPr>
          <p:nvPr/>
        </p:nvSpPr>
        <p:spPr bwMode="auto">
          <a:xfrm>
            <a:off x="4615455" y="4230463"/>
            <a:ext cx="0" cy="37363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11" rtl="0" eaLnBrk="0" fontAlgn="base" latinLnBrk="0" hangingPunct="1">
              <a:lnSpc>
                <a:spcPct val="100000"/>
              </a:lnSpc>
              <a:spcBef>
                <a:spcPct val="0"/>
              </a:spcBef>
              <a:spcAft>
                <a:spcPct val="0"/>
              </a:spcAft>
              <a:buClrTx/>
              <a:buSzTx/>
              <a:buFontTx/>
              <a:buNone/>
              <a:tabLst/>
              <a:defRPr/>
            </a:pPr>
            <a:endParaRPr kumimoji="0" lang="it-IT" sz="701" b="0" i="0" u="none" strike="noStrike" kern="1200" cap="none" spc="0" normalizeH="0" baseline="0" noProof="0">
              <a:ln>
                <a:noFill/>
              </a:ln>
              <a:solidFill>
                <a:srgbClr val="C80016"/>
              </a:solidFill>
              <a:effectLst/>
              <a:uLnTx/>
              <a:uFillTx/>
              <a:latin typeface="Calibri"/>
              <a:ea typeface="ヒラギノ角ゴ Pro W3"/>
              <a:cs typeface="+mn-cs"/>
            </a:endParaRPr>
          </a:p>
        </p:txBody>
      </p:sp>
      <p:sp>
        <p:nvSpPr>
          <p:cNvPr id="51" name="Line 36">
            <a:extLst>
              <a:ext uri="{FF2B5EF4-FFF2-40B4-BE49-F238E27FC236}">
                <a16:creationId xmlns:a16="http://schemas.microsoft.com/office/drawing/2014/main" id="{A586BFC7-1B0E-4291-9EB0-74E8DFB1C00E}"/>
              </a:ext>
            </a:extLst>
          </p:cNvPr>
          <p:cNvSpPr>
            <a:spLocks noChangeShapeType="1"/>
          </p:cNvSpPr>
          <p:nvPr/>
        </p:nvSpPr>
        <p:spPr bwMode="auto">
          <a:xfrm>
            <a:off x="5311555" y="4230463"/>
            <a:ext cx="0" cy="37363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11" rtl="0" eaLnBrk="0" fontAlgn="base" latinLnBrk="0" hangingPunct="1">
              <a:lnSpc>
                <a:spcPct val="100000"/>
              </a:lnSpc>
              <a:spcBef>
                <a:spcPct val="0"/>
              </a:spcBef>
              <a:spcAft>
                <a:spcPct val="0"/>
              </a:spcAft>
              <a:buClrTx/>
              <a:buSzTx/>
              <a:buFontTx/>
              <a:buNone/>
              <a:tabLst/>
              <a:defRPr/>
            </a:pPr>
            <a:endParaRPr kumimoji="0" lang="it-IT" sz="701" b="0" i="0" u="none" strike="noStrike" kern="1200" cap="none" spc="0" normalizeH="0" baseline="0" noProof="0">
              <a:ln>
                <a:noFill/>
              </a:ln>
              <a:solidFill>
                <a:srgbClr val="C80016"/>
              </a:solidFill>
              <a:effectLst/>
              <a:uLnTx/>
              <a:uFillTx/>
              <a:latin typeface="Calibri"/>
              <a:ea typeface="ヒラギノ角ゴ Pro W3"/>
              <a:cs typeface="+mn-cs"/>
            </a:endParaRPr>
          </a:p>
        </p:txBody>
      </p:sp>
      <p:sp>
        <p:nvSpPr>
          <p:cNvPr id="52" name="Line 36">
            <a:extLst>
              <a:ext uri="{FF2B5EF4-FFF2-40B4-BE49-F238E27FC236}">
                <a16:creationId xmlns:a16="http://schemas.microsoft.com/office/drawing/2014/main" id="{0D7D55EA-CE63-47C8-BAAA-F2C96FECF2D9}"/>
              </a:ext>
            </a:extLst>
          </p:cNvPr>
          <p:cNvSpPr>
            <a:spLocks noChangeShapeType="1"/>
          </p:cNvSpPr>
          <p:nvPr/>
        </p:nvSpPr>
        <p:spPr bwMode="auto">
          <a:xfrm>
            <a:off x="3224528" y="4230463"/>
            <a:ext cx="0" cy="373631"/>
          </a:xfrm>
          <a:prstGeom prst="line">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11" rtl="0" eaLnBrk="0" fontAlgn="base" latinLnBrk="0" hangingPunct="1">
              <a:lnSpc>
                <a:spcPct val="100000"/>
              </a:lnSpc>
              <a:spcBef>
                <a:spcPct val="0"/>
              </a:spcBef>
              <a:spcAft>
                <a:spcPct val="0"/>
              </a:spcAft>
              <a:buClrTx/>
              <a:buSzTx/>
              <a:buFontTx/>
              <a:buNone/>
              <a:tabLst/>
              <a:defRPr/>
            </a:pPr>
            <a:endParaRPr kumimoji="0" lang="it-IT" sz="701" b="0" i="0" u="none" strike="noStrike" kern="1200" cap="none" spc="0" normalizeH="0" baseline="0" noProof="0">
              <a:ln>
                <a:noFill/>
              </a:ln>
              <a:solidFill>
                <a:srgbClr val="C80016"/>
              </a:solidFill>
              <a:effectLst/>
              <a:uLnTx/>
              <a:uFillTx/>
              <a:latin typeface="Calibri"/>
              <a:ea typeface="ヒラギノ角ゴ Pro W3"/>
              <a:cs typeface="+mn-cs"/>
            </a:endParaRPr>
          </a:p>
        </p:txBody>
      </p:sp>
      <p:sp>
        <p:nvSpPr>
          <p:cNvPr id="53" name="Text Box 6">
            <a:extLst>
              <a:ext uri="{FF2B5EF4-FFF2-40B4-BE49-F238E27FC236}">
                <a16:creationId xmlns:a16="http://schemas.microsoft.com/office/drawing/2014/main" id="{6B4BCA56-F3F8-4821-8A3B-DAA14C55F9A7}"/>
              </a:ext>
            </a:extLst>
          </p:cNvPr>
          <p:cNvSpPr txBox="1">
            <a:spLocks noChangeArrowheads="1"/>
          </p:cNvSpPr>
          <p:nvPr/>
        </p:nvSpPr>
        <p:spPr bwMode="auto">
          <a:xfrm>
            <a:off x="5235485" y="3861165"/>
            <a:ext cx="857282" cy="20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7" tIns="45714" rIns="91427" bIns="4571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6" rtl="0" eaLnBrk="1" fontAlgn="auto" latinLnBrk="0" hangingPunct="1">
              <a:lnSpc>
                <a:spcPct val="100000"/>
              </a:lnSpc>
              <a:spcBef>
                <a:spcPct val="0"/>
              </a:spcBef>
              <a:spcAft>
                <a:spcPts val="0"/>
              </a:spcAft>
              <a:buClrTx/>
              <a:buSzTx/>
              <a:buFontTx/>
              <a:buNone/>
              <a:tabLst/>
              <a:defRPr/>
            </a:pPr>
            <a:r>
              <a:rPr kumimoji="0" lang="it-IT" altLang="it-IT" sz="701" b="0" i="1" u="none" strike="noStrike" kern="1200" cap="none" spc="0" normalizeH="0" baseline="0" noProof="0" dirty="0">
                <a:ln>
                  <a:noFill/>
                </a:ln>
                <a:solidFill>
                  <a:srgbClr val="000000"/>
                </a:solidFill>
                <a:effectLst/>
                <a:uLnTx/>
                <a:uFillTx/>
                <a:latin typeface="Calibri"/>
                <a:ea typeface="+mn-ea"/>
                <a:cs typeface="+mn-cs"/>
              </a:rPr>
              <a:t>Fasce Orarie</a:t>
            </a:r>
            <a:endParaRPr kumimoji="0" lang="it-IT" altLang="it-IT" sz="701" b="1" i="1" u="none" strike="noStrike" kern="1200" cap="none" spc="0" normalizeH="0" baseline="0" noProof="0" dirty="0">
              <a:ln>
                <a:noFill/>
              </a:ln>
              <a:solidFill>
                <a:srgbClr val="000000"/>
              </a:solidFill>
              <a:effectLst/>
              <a:uLnTx/>
              <a:uFillTx/>
              <a:latin typeface="Calibri"/>
              <a:ea typeface="+mn-ea"/>
              <a:cs typeface="+mn-cs"/>
            </a:endParaRPr>
          </a:p>
        </p:txBody>
      </p:sp>
      <p:sp>
        <p:nvSpPr>
          <p:cNvPr id="54" name="Rettangolo 53">
            <a:extLst>
              <a:ext uri="{FF2B5EF4-FFF2-40B4-BE49-F238E27FC236}">
                <a16:creationId xmlns:a16="http://schemas.microsoft.com/office/drawing/2014/main" id="{8466D737-FCAE-4719-B917-F8DF34C74C46}"/>
              </a:ext>
            </a:extLst>
          </p:cNvPr>
          <p:cNvSpPr/>
          <p:nvPr/>
        </p:nvSpPr>
        <p:spPr>
          <a:xfrm>
            <a:off x="361614" y="2793347"/>
            <a:ext cx="6117911" cy="522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MODULO ROTAZIONE A 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C00000"/>
              </a:solidFill>
              <a:effectLst/>
              <a:uLnTx/>
              <a:uFillTx/>
              <a:latin typeface="Tw Cen MT Condensed" panose="020B0606020104020203" pitchFamily="34" charset="0"/>
              <a:ea typeface="+mn-ea"/>
              <a:cs typeface="+mn-cs"/>
            </a:endParaRPr>
          </a:p>
        </p:txBody>
      </p:sp>
      <p:pic>
        <p:nvPicPr>
          <p:cNvPr id="55" name="Immagine 54">
            <a:extLst>
              <a:ext uri="{FF2B5EF4-FFF2-40B4-BE49-F238E27FC236}">
                <a16:creationId xmlns:a16="http://schemas.microsoft.com/office/drawing/2014/main" id="{4C873B2D-04AB-414E-9841-B9BEDB84C8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2" name="Segnaposto piè di pagina 2">
            <a:extLst>
              <a:ext uri="{FF2B5EF4-FFF2-40B4-BE49-F238E27FC236}">
                <a16:creationId xmlns:a16="http://schemas.microsoft.com/office/drawing/2014/main" id="{44F39BE6-442F-0522-0293-000F8C6FC1EE}"/>
              </a:ext>
            </a:extLst>
          </p:cNvPr>
          <p:cNvSpPr txBox="1">
            <a:spLocks/>
          </p:cNvSpPr>
          <p:nvPr/>
        </p:nvSpPr>
        <p:spPr>
          <a:xfrm>
            <a:off x="1550458" y="4681833"/>
            <a:ext cx="982133" cy="273844"/>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800"/>
              <a:t>A.Q. 24 - 25</a:t>
            </a:r>
            <a:endParaRPr lang="it-IT" sz="800" dirty="0"/>
          </a:p>
        </p:txBody>
      </p:sp>
    </p:spTree>
    <p:custDataLst>
      <p:tags r:id="rId1"/>
    </p:custDataLst>
    <p:extLst>
      <p:ext uri="{BB962C8B-B14F-4D97-AF65-F5344CB8AC3E}">
        <p14:creationId xmlns:p14="http://schemas.microsoft.com/office/powerpoint/2010/main" val="164747409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6DD27FA-2EA8-45BB-BB61-477EBFA72E05}"/>
              </a:ext>
            </a:extLst>
          </p:cNvPr>
          <p:cNvSpPr/>
          <p:nvPr/>
        </p:nvSpPr>
        <p:spPr>
          <a:xfrm>
            <a:off x="720437" y="1454848"/>
            <a:ext cx="7547584" cy="3385542"/>
          </a:xfrm>
          <a:prstGeom prst="rect">
            <a:avLst/>
          </a:prstGeom>
        </p:spPr>
        <p:txBody>
          <a:bodyPr wrap="square">
            <a:spAutoFit/>
          </a:bodyPr>
          <a:lstStyle/>
          <a:p>
            <a:pPr marL="0" marR="0" lvl="0" indent="0" algn="just" defTabSz="457189" rtl="0" eaLnBrk="1" fontAlgn="auto" latinLnBrk="0" hangingPunct="1">
              <a:lnSpc>
                <a:spcPct val="100000"/>
              </a:lnSpc>
              <a:spcBef>
                <a:spcPts val="0"/>
              </a:spcBef>
              <a:spcAft>
                <a:spcPts val="0"/>
              </a:spcAft>
              <a:buClrTx/>
              <a:buSzTx/>
              <a:buFontTx/>
              <a:buNone/>
              <a:tabLst/>
              <a:defRPr/>
            </a:pPr>
            <a:endParaRPr kumimoji="0" lang="it-IT"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Inoltre proponiamo </a:t>
            </a:r>
            <a:r>
              <a:rPr kumimoji="0" lang="it-IT" sz="1100" b="1" i="0" u="none" strike="noStrike" kern="1200" cap="none" spc="0" normalizeH="0" baseline="0" noProof="0" dirty="0">
                <a:ln>
                  <a:noFill/>
                </a:ln>
                <a:solidFill>
                  <a:prstClr val="black"/>
                </a:solidFill>
                <a:effectLst/>
                <a:uLnTx/>
                <a:uFillTx/>
                <a:latin typeface="Calibri"/>
                <a:ea typeface="+mn-ea"/>
                <a:cs typeface="+mn-cs"/>
              </a:rPr>
              <a:t>AGLI ASSOCIATI NON INVESTITORI </a:t>
            </a:r>
            <a:r>
              <a:rPr kumimoji="0" lang="it-IT" sz="1100" b="0" i="0" u="none" strike="noStrike" kern="1200" cap="none" spc="0" normalizeH="0" baseline="0" noProof="0" dirty="0">
                <a:ln>
                  <a:noFill/>
                </a:ln>
                <a:solidFill>
                  <a:prstClr val="black"/>
                </a:solidFill>
                <a:effectLst/>
                <a:uLnTx/>
                <a:uFillTx/>
                <a:latin typeface="Calibri"/>
                <a:ea typeface="+mn-ea"/>
                <a:cs typeface="+mn-cs"/>
              </a:rPr>
              <a:t>sui mezzi del Gruppo 24 ORE, di poter comunicare su Il Sole 24 Ore e su ilsole24ore.com con dedicati pacchetti di visibilità, con tariffe riservate.</a:t>
            </a:r>
          </a:p>
          <a:p>
            <a:pPr marL="0" marR="0" lvl="0" indent="0" algn="just" defTabSz="457189"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PACCHETTI DORSI LOCALI: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Si propone una campagna ADV  sui Dorsi Locali del Sole 24 Ore:  Supplementi settimanali</a:t>
            </a:r>
            <a:r>
              <a:rPr kumimoji="0" lang="it-IT" sz="1100" b="0" i="0" u="none" strike="noStrike" kern="1200" cap="none" spc="0" normalizeH="0" baseline="0" noProof="0" dirty="0">
                <a:ln>
                  <a:noFill/>
                </a:ln>
                <a:solidFill>
                  <a:prstClr val="black"/>
                </a:solidFill>
                <a:effectLst/>
                <a:uLnTx/>
                <a:uFillTx/>
                <a:latin typeface="Calibri"/>
                <a:ea typeface="+mn-ea"/>
                <a:cs typeface="+mn-cs"/>
              </a:rPr>
              <a:t>, in edicola ogni venerdì, con un palinsesto mensile che copre </a:t>
            </a:r>
            <a:r>
              <a:rPr kumimoji="0" lang="it-IT" sz="1100" b="1" i="0" u="none" strike="noStrike" kern="1200" cap="none" spc="0" normalizeH="0" baseline="0" noProof="0" dirty="0">
                <a:ln>
                  <a:noFill/>
                </a:ln>
                <a:solidFill>
                  <a:prstClr val="black"/>
                </a:solidFill>
                <a:effectLst/>
                <a:uLnTx/>
                <a:uFillTx/>
                <a:latin typeface="Calibri"/>
                <a:ea typeface="+mn-ea"/>
                <a:cs typeface="+mn-cs"/>
              </a:rPr>
              <a:t>5 aree geografiche</a:t>
            </a:r>
            <a:r>
              <a:rPr kumimoji="0" lang="it-IT" sz="11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All’interno: l’economia del territorio, la sua evoluzione congiunturale ma anche le tendenze profonde legate ai canali del nuovo sviluppo locale. Un’attenzione particolare è rivolta all’i</a:t>
            </a:r>
            <a:r>
              <a:rPr kumimoji="0" lang="it-IT" sz="1100" b="1" i="0" u="none" strike="noStrike" kern="1200" cap="none" spc="0" normalizeH="0" baseline="0" noProof="0" dirty="0">
                <a:ln>
                  <a:noFill/>
                </a:ln>
                <a:solidFill>
                  <a:prstClr val="black"/>
                </a:solidFill>
                <a:effectLst/>
                <a:uLnTx/>
                <a:uFillTx/>
                <a:latin typeface="Calibri"/>
                <a:ea typeface="+mn-ea"/>
                <a:cs typeface="+mn-cs"/>
              </a:rPr>
              <a:t>nnovazione  e ai progetti di frontiera nelle nuove tecnologie</a:t>
            </a:r>
            <a:r>
              <a:rPr kumimoji="0" lang="it-IT" sz="1100" b="0" i="0" u="none" strike="noStrike" kern="1200" cap="none" spc="0" normalizeH="0" baseline="0" noProof="0" dirty="0">
                <a:ln>
                  <a:noFill/>
                </a:ln>
                <a:solidFill>
                  <a:prstClr val="black"/>
                </a:solidFill>
                <a:effectLst/>
                <a:uLnTx/>
                <a:uFillTx/>
                <a:latin typeface="Calibri"/>
                <a:ea typeface="+mn-ea"/>
                <a:cs typeface="+mn-cs"/>
              </a:rPr>
              <a:t> e saranno inclusi i ritratti dei personaggi protagonisti dell’economia del territorio. Centrali nel racconto del territorio sono anche i </a:t>
            </a:r>
            <a:r>
              <a:rPr kumimoji="0" lang="it-IT" sz="1100" b="1" i="0" u="none" strike="noStrike" kern="1200" cap="none" spc="0" normalizeH="0" baseline="0" noProof="0" dirty="0">
                <a:ln>
                  <a:noFill/>
                </a:ln>
                <a:solidFill>
                  <a:prstClr val="black"/>
                </a:solidFill>
                <a:effectLst/>
                <a:uLnTx/>
                <a:uFillTx/>
                <a:latin typeface="Calibri"/>
                <a:ea typeface="+mn-ea"/>
                <a:cs typeface="+mn-cs"/>
              </a:rPr>
              <a:t>temi del lavoro</a:t>
            </a:r>
            <a:r>
              <a:rPr kumimoji="0" lang="it-IT" sz="1100" b="0" i="0" u="none" strike="noStrike" kern="1200" cap="none" spc="0" normalizeH="0" baseline="0" noProof="0" dirty="0">
                <a:ln>
                  <a:noFill/>
                </a:ln>
                <a:solidFill>
                  <a:prstClr val="black"/>
                </a:solidFill>
                <a:effectLst/>
                <a:uLnTx/>
                <a:uFillTx/>
                <a:latin typeface="Calibri"/>
                <a:ea typeface="+mn-ea"/>
                <a:cs typeface="+mn-cs"/>
              </a:rPr>
              <a:t>, con particolare attenzione ai giovani, del sistema associativo, degli ordini, dei collegi e delle politiche sociali. </a:t>
            </a:r>
          </a:p>
          <a:p>
            <a:pPr marL="0" marR="0" lvl="0" indent="0" algn="just" defTabSz="457189"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189"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189" rtl="0" eaLnBrk="1" fontAlgn="auto" latinLnBrk="0" hangingPunct="1">
              <a:lnSpc>
                <a:spcPct val="150000"/>
              </a:lnSpc>
              <a:spcBef>
                <a:spcPts val="0"/>
              </a:spcBef>
              <a:spcAft>
                <a:spcPts val="0"/>
              </a:spcAft>
              <a:buClrTx/>
              <a:buSzTx/>
              <a:buFontTx/>
              <a:buNone/>
              <a:tabLst/>
              <a:defRPr/>
            </a:pPr>
            <a:r>
              <a:rPr kumimoji="0" lang="it-IT" sz="1100" b="1" i="0" u="sng" strike="noStrike" kern="1200" cap="none" spc="0" normalizeH="0" baseline="0" noProof="0" dirty="0">
                <a:ln>
                  <a:noFill/>
                </a:ln>
                <a:solidFill>
                  <a:prstClr val="black"/>
                </a:solidFill>
                <a:effectLst/>
                <a:uLnTx/>
                <a:uFillTx/>
                <a:latin typeface="Calibri"/>
                <a:ea typeface="+mn-ea"/>
                <a:cs typeface="+mn-cs"/>
              </a:rPr>
              <a:t>PACHETTO RISERVATO AGLI ASSOCIATI NON INVESTITORI</a:t>
            </a:r>
          </a:p>
          <a:p>
            <a:pPr marL="214308" marR="0" lvl="0" indent="-214308"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1 uscita formato pagina su DORSO LOCALE  a scelta tra le 5 cinque edizioni. </a:t>
            </a:r>
          </a:p>
          <a:p>
            <a:pPr marL="214308" marR="0" lvl="0" indent="-214308" algn="just"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1 settimane di campagna Digital - sponsorizzazione trasposizione digitale Dorso Locale (formati:  </a:t>
            </a:r>
            <a:r>
              <a:rPr kumimoji="0" lang="it-IT" sz="1100" b="0" i="0" u="none" strike="noStrike" kern="1200" cap="none" spc="0" normalizeH="0" baseline="0" noProof="0" dirty="0" err="1">
                <a:ln>
                  <a:noFill/>
                </a:ln>
                <a:solidFill>
                  <a:prstClr val="black"/>
                </a:solidFill>
                <a:effectLst/>
                <a:uLnTx/>
                <a:uFillTx/>
                <a:latin typeface="Calibri"/>
                <a:ea typeface="+mn-ea"/>
                <a:cs typeface="+mn-cs"/>
              </a:rPr>
              <a:t>masthead</a:t>
            </a:r>
            <a:r>
              <a:rPr kumimoji="0" lang="it-IT" sz="1100" b="0" i="0" u="none" strike="noStrike" kern="1200" cap="none" spc="0" normalizeH="0" baseline="0" noProof="0" dirty="0">
                <a:ln>
                  <a:noFill/>
                </a:ln>
                <a:solidFill>
                  <a:prstClr val="black"/>
                </a:solidFill>
                <a:effectLst/>
                <a:uLnTx/>
                <a:uFillTx/>
                <a:latin typeface="Calibri"/>
                <a:ea typeface="+mn-ea"/>
                <a:cs typeface="+mn-cs"/>
              </a:rPr>
              <a:t> - </a:t>
            </a:r>
            <a:r>
              <a:rPr kumimoji="0" lang="it-IT" sz="1100" b="0" i="0" u="none" strike="noStrike" kern="1200" cap="none" spc="0" normalizeH="0" baseline="0" noProof="0" dirty="0" err="1">
                <a:ln>
                  <a:noFill/>
                </a:ln>
                <a:solidFill>
                  <a:prstClr val="black"/>
                </a:solidFill>
                <a:effectLst/>
                <a:uLnTx/>
                <a:uFillTx/>
                <a:latin typeface="Calibri"/>
                <a:ea typeface="+mn-ea"/>
                <a:cs typeface="+mn-cs"/>
              </a:rPr>
              <a:t>mpu</a:t>
            </a:r>
            <a:r>
              <a:rPr kumimoji="0" lang="it-IT" sz="11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457189" rtl="0" eaLnBrk="1" fontAlgn="auto" latinLnBrk="0" hangingPunct="1">
              <a:lnSpc>
                <a:spcPct val="100000"/>
              </a:lnSpc>
              <a:spcBef>
                <a:spcPts val="0"/>
              </a:spcBef>
              <a:spcAft>
                <a:spcPts val="0"/>
              </a:spcAft>
              <a:buClrTx/>
              <a:buSzTx/>
              <a:buFontTx/>
              <a:buNone/>
              <a:tabLst/>
              <a:defRPr/>
            </a:pPr>
            <a:endParaRPr kumimoji="0" lang="it-IT" sz="11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Calibri"/>
                <a:ea typeface="+mn-ea"/>
                <a:cs typeface="+mn-cs"/>
              </a:rPr>
              <a:t>Es Dorso Locale in digitale nella sezione Dossier/ economia: </a:t>
            </a:r>
          </a:p>
          <a:p>
            <a:pPr marL="0" marR="0" lvl="0" indent="0" algn="just" defTabSz="457189" rtl="0" eaLnBrk="1" fontAlgn="auto" latinLnBrk="0" hangingPunct="1">
              <a:lnSpc>
                <a:spcPct val="100000"/>
              </a:lnSpc>
              <a:spcBef>
                <a:spcPts val="0"/>
              </a:spcBef>
              <a:spcAft>
                <a:spcPts val="0"/>
              </a:spcAft>
              <a:buClrTx/>
              <a:buSzTx/>
              <a:buFontTx/>
              <a:buNone/>
              <a:tabLst/>
              <a:defRPr/>
            </a:pPr>
            <a:r>
              <a:rPr kumimoji="0" lang="it-IT" sz="1100" b="0" i="0" u="sng" strike="noStrike" kern="1200" cap="none" spc="0" normalizeH="0" baseline="0" noProof="0" dirty="0">
                <a:ln>
                  <a:noFill/>
                </a:ln>
                <a:solidFill>
                  <a:prstClr val="black"/>
                </a:solidFill>
                <a:effectLst/>
                <a:uLnTx/>
                <a:uFillTx/>
                <a:latin typeface="Calibri"/>
                <a:ea typeface="+mn-ea"/>
                <a:cs typeface="+mn-cs"/>
              </a:rPr>
              <a:t>https://www.ilsole24ore.com/dossier/20201113_regionali_sud-AD8YrT1</a:t>
            </a:r>
          </a:p>
        </p:txBody>
      </p:sp>
      <p:sp>
        <p:nvSpPr>
          <p:cNvPr id="5" name="Rettangolo 4">
            <a:extLst>
              <a:ext uri="{FF2B5EF4-FFF2-40B4-BE49-F238E27FC236}">
                <a16:creationId xmlns:a16="http://schemas.microsoft.com/office/drawing/2014/main" id="{40F5D5C2-DE99-4820-9B39-7BBD8D899E3E}"/>
              </a:ext>
            </a:extLst>
          </p:cNvPr>
          <p:cNvSpPr/>
          <p:nvPr/>
        </p:nvSpPr>
        <p:spPr>
          <a:xfrm>
            <a:off x="720436" y="878076"/>
            <a:ext cx="4354654" cy="466603"/>
          </a:xfrm>
          <a:prstGeom prst="rect">
            <a:avLst/>
          </a:prstGeom>
        </p:spPr>
        <p:txBody>
          <a:bodyPr wrap="none">
            <a:spAutoFit/>
          </a:bodyPr>
          <a:lstStyle/>
          <a:p>
            <a:pPr marL="0" marR="0" lvl="0" indent="0" algn="l" defTabSz="457189" rtl="0" eaLnBrk="1" fontAlgn="auto" latinLnBrk="0" hangingPunct="1">
              <a:lnSpc>
                <a:spcPct val="90000"/>
              </a:lnSpc>
              <a:spcBef>
                <a:spcPct val="0"/>
              </a:spcBef>
              <a:spcAft>
                <a:spcPts val="45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OPPORTUNITÀ PER GLI ASSOCIATI </a:t>
            </a:r>
          </a:p>
        </p:txBody>
      </p:sp>
      <p:sp>
        <p:nvSpPr>
          <p:cNvPr id="6" name="Rettangolo 5">
            <a:extLst>
              <a:ext uri="{FF2B5EF4-FFF2-40B4-BE49-F238E27FC236}">
                <a16:creationId xmlns:a16="http://schemas.microsoft.com/office/drawing/2014/main" id="{432AEA8F-D34B-4A78-A544-FA161A9B3F18}"/>
              </a:ext>
            </a:extLst>
          </p:cNvPr>
          <p:cNvSpPr/>
          <p:nvPr/>
        </p:nvSpPr>
        <p:spPr>
          <a:xfrm>
            <a:off x="1280160" y="257446"/>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42"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7" name="Immagine 6" descr="LOGO 24 ORE.png">
            <a:extLst>
              <a:ext uri="{FF2B5EF4-FFF2-40B4-BE49-F238E27FC236}">
                <a16:creationId xmlns:a16="http://schemas.microsoft.com/office/drawing/2014/main" id="{08671084-00F8-46E0-A008-2C1628FDB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95"/>
            <a:ext cx="1576703" cy="693005"/>
          </a:xfrm>
          <a:prstGeom prst="rect">
            <a:avLst/>
          </a:prstGeom>
        </p:spPr>
      </p:pic>
      <p:pic>
        <p:nvPicPr>
          <p:cNvPr id="9" name="Immagine 8">
            <a:extLst>
              <a:ext uri="{FF2B5EF4-FFF2-40B4-BE49-F238E27FC236}">
                <a16:creationId xmlns:a16="http://schemas.microsoft.com/office/drawing/2014/main" id="{468E3FB5-F59A-49F9-BE47-AF3180C5D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8" name="Segnaposto numero diapositiva 7">
            <a:extLst>
              <a:ext uri="{FF2B5EF4-FFF2-40B4-BE49-F238E27FC236}">
                <a16:creationId xmlns:a16="http://schemas.microsoft.com/office/drawing/2014/main" id="{83731EF9-27FE-AA42-ABC8-7FB8C90EE287}"/>
              </a:ext>
            </a:extLst>
          </p:cNvPr>
          <p:cNvSpPr>
            <a:spLocks noGrp="1"/>
          </p:cNvSpPr>
          <p:nvPr>
            <p:ph type="sldNum" sz="quarter" idx="12"/>
          </p:nvPr>
        </p:nvSpPr>
        <p:spPr/>
        <p:txBody>
          <a:bodyPr/>
          <a:lstStyle/>
          <a:p>
            <a:fld id="{9B213E47-7D87-1444-9A76-101074257B51}" type="slidenum">
              <a:rPr lang="it-IT" smtClean="0"/>
              <a:pPr/>
              <a:t>32</a:t>
            </a:fld>
            <a:endParaRPr lang="it-IT" dirty="0"/>
          </a:p>
        </p:txBody>
      </p:sp>
    </p:spTree>
    <p:custDataLst>
      <p:tags r:id="rId1"/>
    </p:custDataLst>
    <p:extLst>
      <p:ext uri="{BB962C8B-B14F-4D97-AF65-F5344CB8AC3E}">
        <p14:creationId xmlns:p14="http://schemas.microsoft.com/office/powerpoint/2010/main" val="1156554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descr="Immagine che contiene testo, schermo&#10;&#10;Descrizione generata automaticamente">
            <a:extLst>
              <a:ext uri="{FF2B5EF4-FFF2-40B4-BE49-F238E27FC236}">
                <a16:creationId xmlns:a16="http://schemas.microsoft.com/office/drawing/2014/main" id="{1D2C4079-2545-4608-B15A-C3FEDD853B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096"/>
          <a:stretch/>
        </p:blipFill>
        <p:spPr>
          <a:xfrm>
            <a:off x="5328189" y="3330219"/>
            <a:ext cx="3668092" cy="1430724"/>
          </a:xfrm>
          <a:prstGeom prst="rect">
            <a:avLst/>
          </a:prstGeom>
        </p:spPr>
      </p:pic>
      <p:pic>
        <p:nvPicPr>
          <p:cNvPr id="22" name="Immagine 21">
            <a:extLst>
              <a:ext uri="{FF2B5EF4-FFF2-40B4-BE49-F238E27FC236}">
                <a16:creationId xmlns:a16="http://schemas.microsoft.com/office/drawing/2014/main" id="{A9B66156-711D-46BD-BCF0-C7231892C9AD}"/>
              </a:ext>
            </a:extLst>
          </p:cNvPr>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11608" y="2107776"/>
            <a:ext cx="287792" cy="287792"/>
          </a:xfrm>
          <a:prstGeom prst="rect">
            <a:avLst/>
          </a:prstGeom>
        </p:spPr>
      </p:pic>
      <p:pic>
        <p:nvPicPr>
          <p:cNvPr id="23" name="Immagine 22">
            <a:extLst>
              <a:ext uri="{FF2B5EF4-FFF2-40B4-BE49-F238E27FC236}">
                <a16:creationId xmlns:a16="http://schemas.microsoft.com/office/drawing/2014/main" id="{533E1FBC-2683-4AC3-AF6D-099196E73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9888" y="2753221"/>
            <a:ext cx="287792" cy="287792"/>
          </a:xfrm>
          <a:prstGeom prst="rect">
            <a:avLst/>
          </a:prstGeom>
          <a:solidFill>
            <a:schemeClr val="accent1">
              <a:alpha val="0"/>
            </a:schemeClr>
          </a:solidFill>
        </p:spPr>
      </p:pic>
      <p:pic>
        <p:nvPicPr>
          <p:cNvPr id="26" name="Immagine 25">
            <a:extLst>
              <a:ext uri="{FF2B5EF4-FFF2-40B4-BE49-F238E27FC236}">
                <a16:creationId xmlns:a16="http://schemas.microsoft.com/office/drawing/2014/main" id="{756FA415-238B-4A82-B3F1-6CB3DBA6F640}"/>
              </a:ext>
            </a:extLst>
          </p:cNvPr>
          <p:cNvPicPr>
            <a:picLocks noChangeAspect="1"/>
          </p:cNvPicPr>
          <p:nvPr/>
        </p:nvPicPr>
        <p:blipFill>
          <a:blip r:embed="rId5"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499460" y="4123054"/>
            <a:ext cx="287792" cy="287792"/>
          </a:xfrm>
          <a:prstGeom prst="rect">
            <a:avLst/>
          </a:prstGeom>
        </p:spPr>
      </p:pic>
      <p:pic>
        <p:nvPicPr>
          <p:cNvPr id="27" name="Immagine 26">
            <a:extLst>
              <a:ext uri="{FF2B5EF4-FFF2-40B4-BE49-F238E27FC236}">
                <a16:creationId xmlns:a16="http://schemas.microsoft.com/office/drawing/2014/main" id="{E7C38D3B-8867-4EB4-86D4-4C74BD91B0F3}"/>
              </a:ext>
            </a:extLst>
          </p:cNvPr>
          <p:cNvPicPr>
            <a:picLocks noChangeAspect="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535164" y="1578690"/>
            <a:ext cx="287792" cy="287792"/>
          </a:xfrm>
          <a:prstGeom prst="rect">
            <a:avLst/>
          </a:prstGeom>
        </p:spPr>
      </p:pic>
      <p:sp>
        <p:nvSpPr>
          <p:cNvPr id="28" name="Rettangolo 27">
            <a:extLst>
              <a:ext uri="{FF2B5EF4-FFF2-40B4-BE49-F238E27FC236}">
                <a16:creationId xmlns:a16="http://schemas.microsoft.com/office/drawing/2014/main" id="{71F18A1B-2A4E-48C8-A50C-CDE8E4A4F8DA}"/>
              </a:ext>
            </a:extLst>
          </p:cNvPr>
          <p:cNvSpPr/>
          <p:nvPr/>
        </p:nvSpPr>
        <p:spPr>
          <a:xfrm>
            <a:off x="536714" y="4076617"/>
            <a:ext cx="4039354" cy="276999"/>
          </a:xfrm>
          <a:prstGeom prst="rect">
            <a:avLst/>
          </a:prstGeom>
        </p:spPr>
        <p:txBody>
          <a:bodyPr wrap="square">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Franklin Gothic Book"/>
              </a:rPr>
              <a:t>Sud (Campania; Puglia; Calabria; Basilicata; Sicilia; Sardegna)</a:t>
            </a:r>
          </a:p>
        </p:txBody>
      </p:sp>
      <p:sp>
        <p:nvSpPr>
          <p:cNvPr id="29" name="Rettangolo 28">
            <a:extLst>
              <a:ext uri="{FF2B5EF4-FFF2-40B4-BE49-F238E27FC236}">
                <a16:creationId xmlns:a16="http://schemas.microsoft.com/office/drawing/2014/main" id="{898E7995-5FBC-4F1D-8813-0B793430BA79}"/>
              </a:ext>
            </a:extLst>
          </p:cNvPr>
          <p:cNvSpPr/>
          <p:nvPr/>
        </p:nvSpPr>
        <p:spPr>
          <a:xfrm>
            <a:off x="2273871" y="2721740"/>
            <a:ext cx="2273764" cy="276999"/>
          </a:xfrm>
          <a:prstGeom prst="rect">
            <a:avLst/>
          </a:prstGeom>
        </p:spPr>
        <p:txBody>
          <a:bodyPr wrap="none">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Franklin Gothic Book"/>
              </a:rPr>
              <a:t>Nord Est (Veneto; Trentino; Friuli)</a:t>
            </a:r>
          </a:p>
        </p:txBody>
      </p:sp>
      <p:sp>
        <p:nvSpPr>
          <p:cNvPr id="30" name="Rettangolo 29">
            <a:extLst>
              <a:ext uri="{FF2B5EF4-FFF2-40B4-BE49-F238E27FC236}">
                <a16:creationId xmlns:a16="http://schemas.microsoft.com/office/drawing/2014/main" id="{D1EB16CF-C9C1-4101-801F-16C2E2631BC5}"/>
              </a:ext>
            </a:extLst>
          </p:cNvPr>
          <p:cNvSpPr/>
          <p:nvPr/>
        </p:nvSpPr>
        <p:spPr>
          <a:xfrm>
            <a:off x="2718" y="3408140"/>
            <a:ext cx="4572000" cy="276999"/>
          </a:xfrm>
          <a:prstGeom prst="rect">
            <a:avLst/>
          </a:prstGeom>
        </p:spPr>
        <p:txBody>
          <a:bodyP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Franklin Gothic Book"/>
              </a:rPr>
              <a:t>Centro (Emilia; Toscana; Lazio; Marche; Umbria; Abruzzo; Molise)</a:t>
            </a:r>
          </a:p>
        </p:txBody>
      </p:sp>
      <p:sp>
        <p:nvSpPr>
          <p:cNvPr id="31" name="Rettangolo 30">
            <a:extLst>
              <a:ext uri="{FF2B5EF4-FFF2-40B4-BE49-F238E27FC236}">
                <a16:creationId xmlns:a16="http://schemas.microsoft.com/office/drawing/2014/main" id="{79963A40-CEBC-4354-802E-DD3FF05E2948}"/>
              </a:ext>
            </a:extLst>
          </p:cNvPr>
          <p:cNvSpPr/>
          <p:nvPr/>
        </p:nvSpPr>
        <p:spPr>
          <a:xfrm>
            <a:off x="788350" y="4799145"/>
            <a:ext cx="2076209" cy="213585"/>
          </a:xfrm>
          <a:prstGeom prst="rect">
            <a:avLst/>
          </a:prstGeom>
        </p:spPr>
        <p:txBody>
          <a:bodyPr wrap="none">
            <a:spAutoFit/>
          </a:bodyPr>
          <a:lstStyle/>
          <a:p>
            <a:pPr defTabSz="685783"/>
            <a:r>
              <a:rPr lang="it-IT" sz="788" i="1" dirty="0">
                <a:solidFill>
                  <a:prstClr val="black"/>
                </a:solidFill>
                <a:latin typeface="Calibri" panose="020F0502020204030204"/>
                <a:cs typeface="Times New Roman" panose="02020603050405020304" pitchFamily="18" charset="0"/>
              </a:rPr>
              <a:t>Fonte: elaborazione su dati ADS –  marzo 2024</a:t>
            </a:r>
          </a:p>
        </p:txBody>
      </p:sp>
      <p:sp>
        <p:nvSpPr>
          <p:cNvPr id="32" name="Rettangolo 31">
            <a:extLst>
              <a:ext uri="{FF2B5EF4-FFF2-40B4-BE49-F238E27FC236}">
                <a16:creationId xmlns:a16="http://schemas.microsoft.com/office/drawing/2014/main" id="{7315EA00-6F8E-428B-9912-51D60D3C9EE9}"/>
              </a:ext>
            </a:extLst>
          </p:cNvPr>
          <p:cNvSpPr/>
          <p:nvPr/>
        </p:nvSpPr>
        <p:spPr>
          <a:xfrm>
            <a:off x="841110" y="2962388"/>
            <a:ext cx="3707719" cy="415498"/>
          </a:xfrm>
          <a:prstGeom prst="rect">
            <a:avLst/>
          </a:prstGeom>
        </p:spPr>
        <p:txBody>
          <a:bodyPr wrap="square">
            <a:spAutoFit/>
          </a:bodyPr>
          <a:lstStyle/>
          <a:p>
            <a:pPr marL="171446" marR="0" lvl="0" indent="0" algn="r" defTabSz="457189"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Tiratura (carta) </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10.590 copie + d</a:t>
            </a: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iffusione digitale totale Italia </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non ripartibile per area di 82.004 copie</a:t>
            </a:r>
          </a:p>
        </p:txBody>
      </p:sp>
      <p:sp>
        <p:nvSpPr>
          <p:cNvPr id="33" name="Rettangolo 32">
            <a:extLst>
              <a:ext uri="{FF2B5EF4-FFF2-40B4-BE49-F238E27FC236}">
                <a16:creationId xmlns:a16="http://schemas.microsoft.com/office/drawing/2014/main" id="{10406862-6204-4A09-9D90-A958CA00EB39}"/>
              </a:ext>
            </a:extLst>
          </p:cNvPr>
          <p:cNvSpPr/>
          <p:nvPr/>
        </p:nvSpPr>
        <p:spPr>
          <a:xfrm>
            <a:off x="1007610" y="2288146"/>
            <a:ext cx="3568457" cy="415498"/>
          </a:xfrm>
          <a:prstGeom prst="rect">
            <a:avLst/>
          </a:prstGeom>
        </p:spPr>
        <p:txBody>
          <a:bodyPr wrap="square">
            <a:spAutoFit/>
          </a:bodyPr>
          <a:lstStyle/>
          <a:p>
            <a:pPr marL="171446" marR="0" lvl="0" indent="0" algn="r" defTabSz="457189"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Tiratura (carta) </a:t>
            </a:r>
            <a:r>
              <a:rPr lang="it-IT" sz="1050" dirty="0">
                <a:solidFill>
                  <a:prstClr val="black"/>
                </a:solidFill>
                <a:latin typeface="Calibri"/>
                <a:ea typeface="Calibri" panose="020F0502020204030204" pitchFamily="34" charset="0"/>
                <a:cs typeface="Times New Roman" panose="02020603050405020304" pitchFamily="18" charset="0"/>
              </a:rPr>
              <a:t>7</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.160 copie + </a:t>
            </a: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diffusione digitale totale Italia </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non ripartibile per area di 82.004 copie</a:t>
            </a:r>
          </a:p>
        </p:txBody>
      </p:sp>
      <p:sp>
        <p:nvSpPr>
          <p:cNvPr id="34" name="Rettangolo 33">
            <a:extLst>
              <a:ext uri="{FF2B5EF4-FFF2-40B4-BE49-F238E27FC236}">
                <a16:creationId xmlns:a16="http://schemas.microsoft.com/office/drawing/2014/main" id="{EA54A75A-E454-4EEE-A8AE-68595514B3EE}"/>
              </a:ext>
            </a:extLst>
          </p:cNvPr>
          <p:cNvSpPr/>
          <p:nvPr/>
        </p:nvSpPr>
        <p:spPr>
          <a:xfrm>
            <a:off x="841110" y="3630083"/>
            <a:ext cx="3726853" cy="415498"/>
          </a:xfrm>
          <a:prstGeom prst="rect">
            <a:avLst/>
          </a:prstGeom>
        </p:spPr>
        <p:txBody>
          <a:bodyPr wrap="square">
            <a:spAutoFit/>
          </a:bodyPr>
          <a:lstStyle/>
          <a:p>
            <a:pPr marL="171446" marR="0" lvl="0" indent="0" algn="r" defTabSz="457189"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Tiratura (carta) </a:t>
            </a:r>
            <a:r>
              <a:rPr lang="it-IT" sz="1050" dirty="0">
                <a:solidFill>
                  <a:prstClr val="black"/>
                </a:solidFill>
                <a:latin typeface="Calibri"/>
                <a:ea typeface="Calibri" panose="020F0502020204030204" pitchFamily="34" charset="0"/>
                <a:cs typeface="Times New Roman" panose="02020603050405020304" pitchFamily="18" charset="0"/>
              </a:rPr>
              <a:t>19</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.160 copie + </a:t>
            </a: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diffusione digitale totale Italia </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non ripartibile per area di 82.004 copie</a:t>
            </a:r>
          </a:p>
        </p:txBody>
      </p:sp>
      <p:sp>
        <p:nvSpPr>
          <p:cNvPr id="35" name="Rettangolo 34">
            <a:extLst>
              <a:ext uri="{FF2B5EF4-FFF2-40B4-BE49-F238E27FC236}">
                <a16:creationId xmlns:a16="http://schemas.microsoft.com/office/drawing/2014/main" id="{6FE2E5E6-4552-4076-8BDF-BB4F949D031D}"/>
              </a:ext>
            </a:extLst>
          </p:cNvPr>
          <p:cNvSpPr/>
          <p:nvPr/>
        </p:nvSpPr>
        <p:spPr>
          <a:xfrm>
            <a:off x="841108" y="4327081"/>
            <a:ext cx="3726854" cy="415498"/>
          </a:xfrm>
          <a:prstGeom prst="rect">
            <a:avLst/>
          </a:prstGeom>
        </p:spPr>
        <p:txBody>
          <a:bodyPr wrap="square">
            <a:spAutoFit/>
          </a:bodyPr>
          <a:lstStyle/>
          <a:p>
            <a:pPr marL="171446" marR="0" lvl="0" indent="0" algn="r" defTabSz="457189"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Tiratura (carta) </a:t>
            </a:r>
            <a:r>
              <a:rPr lang="it-IT" sz="1050" dirty="0">
                <a:solidFill>
                  <a:prstClr val="black"/>
                </a:solidFill>
                <a:latin typeface="Calibri"/>
                <a:ea typeface="Calibri" panose="020F0502020204030204" pitchFamily="34" charset="0"/>
                <a:cs typeface="Times New Roman" panose="02020603050405020304" pitchFamily="18" charset="0"/>
              </a:rPr>
              <a:t>8</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.630 copie + </a:t>
            </a: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diffusione digitale totale Italia </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non ripartibile per area di 82.004 copie</a:t>
            </a:r>
          </a:p>
        </p:txBody>
      </p:sp>
      <p:sp>
        <p:nvSpPr>
          <p:cNvPr id="36" name="Rettangolo 35">
            <a:extLst>
              <a:ext uri="{FF2B5EF4-FFF2-40B4-BE49-F238E27FC236}">
                <a16:creationId xmlns:a16="http://schemas.microsoft.com/office/drawing/2014/main" id="{1EDCCE12-A25C-4782-9353-FCADEAFB2866}"/>
              </a:ext>
            </a:extLst>
          </p:cNvPr>
          <p:cNvSpPr/>
          <p:nvPr/>
        </p:nvSpPr>
        <p:spPr>
          <a:xfrm>
            <a:off x="-21707" y="1436115"/>
            <a:ext cx="4572000" cy="276999"/>
          </a:xfrm>
          <a:prstGeom prst="rect">
            <a:avLst/>
          </a:prstGeom>
        </p:spPr>
        <p:txBody>
          <a:bodyP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Franklin Gothic Book"/>
              </a:rPr>
              <a:t>Lombardia (Lombardia)</a:t>
            </a:r>
          </a:p>
        </p:txBody>
      </p:sp>
      <p:sp>
        <p:nvSpPr>
          <p:cNvPr id="37" name="Rettangolo 36">
            <a:extLst>
              <a:ext uri="{FF2B5EF4-FFF2-40B4-BE49-F238E27FC236}">
                <a16:creationId xmlns:a16="http://schemas.microsoft.com/office/drawing/2014/main" id="{2192206B-E49B-4CC2-ADE5-121A6571FF1E}"/>
              </a:ext>
            </a:extLst>
          </p:cNvPr>
          <p:cNvSpPr/>
          <p:nvPr/>
        </p:nvSpPr>
        <p:spPr>
          <a:xfrm>
            <a:off x="979506" y="1670803"/>
            <a:ext cx="3568457" cy="415498"/>
          </a:xfrm>
          <a:prstGeom prst="rect">
            <a:avLst/>
          </a:prstGeom>
        </p:spPr>
        <p:txBody>
          <a:bodyPr wrap="square">
            <a:spAutoFit/>
          </a:bodyPr>
          <a:lstStyle/>
          <a:p>
            <a:pPr marL="171446" marR="0" lvl="0" indent="0" algn="r" defTabSz="457189"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Tiratura (carta) </a:t>
            </a:r>
            <a:r>
              <a:rPr lang="it-IT" sz="1050" dirty="0">
                <a:solidFill>
                  <a:prstClr val="black"/>
                </a:solidFill>
                <a:latin typeface="Calibri"/>
                <a:ea typeface="Calibri" panose="020F0502020204030204" pitchFamily="34" charset="0"/>
                <a:cs typeface="Times New Roman" panose="02020603050405020304" pitchFamily="18" charset="0"/>
              </a:rPr>
              <a:t>15</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.600 copie + </a:t>
            </a:r>
            <a:r>
              <a:rPr kumimoji="0" lang="it-IT" sz="105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diffusione digitale totale Italia </a:t>
            </a:r>
            <a:r>
              <a:rPr kumimoji="0" lang="it-IT" sz="105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non ripartibile per area di 82.004 copie</a:t>
            </a:r>
          </a:p>
        </p:txBody>
      </p:sp>
      <p:sp>
        <p:nvSpPr>
          <p:cNvPr id="39" name="Rettangolo 38">
            <a:extLst>
              <a:ext uri="{FF2B5EF4-FFF2-40B4-BE49-F238E27FC236}">
                <a16:creationId xmlns:a16="http://schemas.microsoft.com/office/drawing/2014/main" id="{4607B920-9F19-4775-813E-D32DBD6A6622}"/>
              </a:ext>
            </a:extLst>
          </p:cNvPr>
          <p:cNvSpPr/>
          <p:nvPr/>
        </p:nvSpPr>
        <p:spPr>
          <a:xfrm>
            <a:off x="-3389" y="2076991"/>
            <a:ext cx="4572000" cy="276999"/>
          </a:xfrm>
          <a:prstGeom prst="rect">
            <a:avLst/>
          </a:prstGeom>
        </p:spPr>
        <p:txBody>
          <a:bodyPr>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Franklin Gothic Book"/>
              </a:rPr>
              <a:t>Nord Ovest (Piemonte; Liguria; Valle d'Aosta)</a:t>
            </a:r>
          </a:p>
        </p:txBody>
      </p:sp>
      <p:sp>
        <p:nvSpPr>
          <p:cNvPr id="3" name="Rettangolo 2">
            <a:extLst>
              <a:ext uri="{FF2B5EF4-FFF2-40B4-BE49-F238E27FC236}">
                <a16:creationId xmlns:a16="http://schemas.microsoft.com/office/drawing/2014/main" id="{CA248477-1736-43EF-BD5C-11EA6BB9FBF4}"/>
              </a:ext>
            </a:extLst>
          </p:cNvPr>
          <p:cNvSpPr/>
          <p:nvPr/>
        </p:nvSpPr>
        <p:spPr>
          <a:xfrm>
            <a:off x="114075" y="876080"/>
            <a:ext cx="4572000" cy="577081"/>
          </a:xfrm>
          <a:prstGeom prst="rect">
            <a:avLst/>
          </a:prstGeom>
        </p:spPr>
        <p:txBody>
          <a:bodyPr>
            <a:spAutoFit/>
          </a:bodyPr>
          <a:lstStyle/>
          <a:p>
            <a:pPr marL="0" marR="0" lvl="0" indent="0" algn="r" defTabSz="457189" rtl="0" eaLnBrk="1" fontAlgn="auto" latinLnBrk="0" hangingPunct="1">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Sono un </a:t>
            </a:r>
            <a:r>
              <a:rPr kumimoji="0" lang="it-IT" sz="1050" b="1"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supplemento settimanale del Sole 24 ORE</a:t>
            </a:r>
            <a:r>
              <a:rPr kumimoji="0" lang="it-IT" sz="1050" b="0"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a:t>
            </a:r>
          </a:p>
          <a:p>
            <a:pPr marL="0" marR="0" lvl="0" indent="0" algn="r" defTabSz="457189" rtl="0" eaLnBrk="1" fontAlgn="auto" latinLnBrk="0" hangingPunct="1">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in edicola </a:t>
            </a:r>
            <a:r>
              <a:rPr kumimoji="0" lang="it-IT" sz="1050" b="1"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ogni venerdì, e trasposto digitalmente nella sezione Dossier/Economia </a:t>
            </a:r>
            <a:r>
              <a:rPr kumimoji="0" lang="it-IT" sz="1050" b="0"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 con un </a:t>
            </a:r>
            <a:r>
              <a:rPr kumimoji="0" lang="it-IT" sz="1050" b="1"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palinsesto mensile </a:t>
            </a:r>
            <a:r>
              <a:rPr kumimoji="0" lang="it-IT" sz="1050" b="0"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che copre </a:t>
            </a:r>
            <a:r>
              <a:rPr kumimoji="0" lang="it-IT" sz="1050" b="1"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5 aree geografiche</a:t>
            </a:r>
            <a:r>
              <a:rPr kumimoji="0" lang="it-IT" sz="1050" b="0" i="0" u="none" strike="noStrike" kern="1200" cap="none" spc="0" normalizeH="0" baseline="0" noProof="0" dirty="0">
                <a:ln>
                  <a:noFill/>
                </a:ln>
                <a:solidFill>
                  <a:prstClr val="black"/>
                </a:solidFill>
                <a:effectLst/>
                <a:uLnTx/>
                <a:uFillTx/>
                <a:latin typeface="Calibri"/>
                <a:ea typeface="HY견명조" pitchFamily="18" charset="-127"/>
                <a:cs typeface="Arial" pitchFamily="34" charset="0"/>
              </a:rPr>
              <a:t>:</a:t>
            </a:r>
          </a:p>
        </p:txBody>
      </p:sp>
      <p:pic>
        <p:nvPicPr>
          <p:cNvPr id="40" name="Immagine 39">
            <a:extLst>
              <a:ext uri="{FF2B5EF4-FFF2-40B4-BE49-F238E27FC236}">
                <a16:creationId xmlns:a16="http://schemas.microsoft.com/office/drawing/2014/main" id="{BDD6586F-7024-4684-BAD3-796547756828}"/>
              </a:ext>
            </a:extLst>
          </p:cNvPr>
          <p:cNvPicPr>
            <a:picLocks noChangeAspect="1"/>
          </p:cNvPicPr>
          <p:nvPr/>
        </p:nvPicPr>
        <p:blipFill>
          <a:blip r:embed="rId6"/>
          <a:stretch>
            <a:fillRect/>
          </a:stretch>
        </p:blipFill>
        <p:spPr>
          <a:xfrm>
            <a:off x="6607056" y="715999"/>
            <a:ext cx="2017446" cy="2444212"/>
          </a:xfrm>
          <a:prstGeom prst="rect">
            <a:avLst/>
          </a:prstGeom>
        </p:spPr>
      </p:pic>
      <p:pic>
        <p:nvPicPr>
          <p:cNvPr id="41" name="Immagine 40">
            <a:extLst>
              <a:ext uri="{FF2B5EF4-FFF2-40B4-BE49-F238E27FC236}">
                <a16:creationId xmlns:a16="http://schemas.microsoft.com/office/drawing/2014/main" id="{12A4248D-AC17-4D03-8A12-E484EEB61B0E}"/>
              </a:ext>
            </a:extLst>
          </p:cNvPr>
          <p:cNvPicPr>
            <a:picLocks noChangeAspect="1"/>
          </p:cNvPicPr>
          <p:nvPr/>
        </p:nvPicPr>
        <p:blipFill>
          <a:blip r:embed="rId7"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50038" y="3481573"/>
            <a:ext cx="287792" cy="287792"/>
          </a:xfrm>
          <a:prstGeom prst="rect">
            <a:avLst/>
          </a:prstGeom>
          <a:effectLst>
            <a:outerShdw blurRad="50800" dist="50800" dir="5400000" algn="ctr" rotWithShape="0">
              <a:schemeClr val="bg1">
                <a:lumMod val="75000"/>
              </a:schemeClr>
            </a:outerShdw>
          </a:effectLst>
        </p:spPr>
      </p:pic>
      <p:sp>
        <p:nvSpPr>
          <p:cNvPr id="42" name="Rettangolo 41">
            <a:extLst>
              <a:ext uri="{FF2B5EF4-FFF2-40B4-BE49-F238E27FC236}">
                <a16:creationId xmlns:a16="http://schemas.microsoft.com/office/drawing/2014/main" id="{ECB4C629-945E-4EEA-8CD3-FDC14B47B4A9}"/>
              </a:ext>
            </a:extLst>
          </p:cNvPr>
          <p:cNvSpPr/>
          <p:nvPr/>
        </p:nvSpPr>
        <p:spPr>
          <a:xfrm>
            <a:off x="506210" y="194829"/>
            <a:ext cx="260008" cy="466603"/>
          </a:xfrm>
          <a:prstGeom prst="rect">
            <a:avLst/>
          </a:prstGeom>
        </p:spPr>
        <p:txBody>
          <a:bodyPr wrap="none">
            <a:spAutoFit/>
          </a:bodyPr>
          <a:lstStyle/>
          <a:p>
            <a:pPr marL="0" marR="0" lvl="0" indent="0" algn="l" defTabSz="457189" rtl="0" eaLnBrk="1" fontAlgn="auto" latinLnBrk="0" hangingPunct="1">
              <a:lnSpc>
                <a:spcPct val="90000"/>
              </a:lnSpc>
              <a:spcBef>
                <a:spcPct val="0"/>
              </a:spcBef>
              <a:spcAft>
                <a:spcPts val="45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Tw Cen MT Condensed" panose="020B0606020104020203" pitchFamily="34" charset="0"/>
                <a:ea typeface="+mn-ea"/>
                <a:cs typeface="+mn-cs"/>
              </a:rPr>
              <a:t> </a:t>
            </a:r>
          </a:p>
        </p:txBody>
      </p:sp>
      <p:sp>
        <p:nvSpPr>
          <p:cNvPr id="43" name="텍스트 개체 틀 2">
            <a:extLst>
              <a:ext uri="{FF2B5EF4-FFF2-40B4-BE49-F238E27FC236}">
                <a16:creationId xmlns:a16="http://schemas.microsoft.com/office/drawing/2014/main" id="{FD2EE401-B998-4188-9A9E-F0D1A1C2F70C}"/>
              </a:ext>
            </a:extLst>
          </p:cNvPr>
          <p:cNvSpPr txBox="1">
            <a:spLocks/>
          </p:cNvSpPr>
          <p:nvPr/>
        </p:nvSpPr>
        <p:spPr>
          <a:xfrm>
            <a:off x="2057286" y="432192"/>
            <a:ext cx="2729966" cy="543185"/>
          </a:xfrm>
          <a:prstGeom prst="rect">
            <a:avLst/>
          </a:prstGeom>
        </p:spPr>
        <p:txBody>
          <a:bodyPr vert="horz" lIns="68580" tIns="34290" rIns="68580" bIns="34290" rtlCol="0" anchor="ctr">
            <a:noAutofit/>
          </a:bodyP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Tw Cen MT Condensed" panose="020B0606020104020203" pitchFamily="34" charset="0"/>
                <a:ea typeface="맑은 고딕" panose="020B0503020000020004" pitchFamily="34" charset="-127"/>
                <a:cs typeface="Arial" pitchFamily="34" charset="0"/>
              </a:rPr>
              <a:t>DORSI LOCALI SOLE 24 ORE.</a:t>
            </a:r>
          </a:p>
        </p:txBody>
      </p:sp>
      <p:sp>
        <p:nvSpPr>
          <p:cNvPr id="44" name="Rettangolo 43">
            <a:extLst>
              <a:ext uri="{FF2B5EF4-FFF2-40B4-BE49-F238E27FC236}">
                <a16:creationId xmlns:a16="http://schemas.microsoft.com/office/drawing/2014/main" id="{CD9B1DB2-6CFF-4373-9ED4-FD66E2769472}"/>
              </a:ext>
            </a:extLst>
          </p:cNvPr>
          <p:cNvSpPr/>
          <p:nvPr/>
        </p:nvSpPr>
        <p:spPr>
          <a:xfrm>
            <a:off x="1280160" y="257445"/>
            <a:ext cx="7863840" cy="274586"/>
          </a:xfrm>
          <a:prstGeom prst="rect">
            <a:avLst/>
          </a:prstGeom>
          <a:gradFill flip="none" rotWithShape="1">
            <a:gsLst>
              <a:gs pos="100000">
                <a:srgbClr val="D9D9D9"/>
              </a:gs>
              <a:gs pos="25000">
                <a:srgbClr val="CC00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it-IT"/>
            </a:defPPr>
            <a:lvl1pPr marL="0" algn="l" defTabSz="457153" rtl="0" eaLnBrk="1" latinLnBrk="0" hangingPunct="1">
              <a:defRPr sz="1800" kern="1200">
                <a:solidFill>
                  <a:schemeClr val="lt1"/>
                </a:solidFill>
                <a:latin typeface="+mn-lt"/>
                <a:ea typeface="+mn-ea"/>
                <a:cs typeface="+mn-cs"/>
              </a:defRPr>
            </a:lvl1pPr>
            <a:lvl2pPr marL="457153" algn="l" defTabSz="457153" rtl="0" eaLnBrk="1" latinLnBrk="0" hangingPunct="1">
              <a:defRPr sz="1800" kern="1200">
                <a:solidFill>
                  <a:schemeClr val="lt1"/>
                </a:solidFill>
                <a:latin typeface="+mn-lt"/>
                <a:ea typeface="+mn-ea"/>
                <a:cs typeface="+mn-cs"/>
              </a:defRPr>
            </a:lvl2pPr>
            <a:lvl3pPr marL="914306" algn="l" defTabSz="457153" rtl="0" eaLnBrk="1" latinLnBrk="0" hangingPunct="1">
              <a:defRPr sz="1800" kern="1200">
                <a:solidFill>
                  <a:schemeClr val="lt1"/>
                </a:solidFill>
                <a:latin typeface="+mn-lt"/>
                <a:ea typeface="+mn-ea"/>
                <a:cs typeface="+mn-cs"/>
              </a:defRPr>
            </a:lvl3pPr>
            <a:lvl4pPr marL="1371459" algn="l" defTabSz="457153" rtl="0" eaLnBrk="1" latinLnBrk="0" hangingPunct="1">
              <a:defRPr sz="1800" kern="1200">
                <a:solidFill>
                  <a:schemeClr val="lt1"/>
                </a:solidFill>
                <a:latin typeface="+mn-lt"/>
                <a:ea typeface="+mn-ea"/>
                <a:cs typeface="+mn-cs"/>
              </a:defRPr>
            </a:lvl4pPr>
            <a:lvl5pPr marL="1828612" algn="l" defTabSz="457153" rtl="0" eaLnBrk="1" latinLnBrk="0" hangingPunct="1">
              <a:defRPr sz="1800" kern="1200">
                <a:solidFill>
                  <a:schemeClr val="lt1"/>
                </a:solidFill>
                <a:latin typeface="+mn-lt"/>
                <a:ea typeface="+mn-ea"/>
                <a:cs typeface="+mn-cs"/>
              </a:defRPr>
            </a:lvl5pPr>
            <a:lvl6pPr marL="2285765" algn="l" defTabSz="457153" rtl="0" eaLnBrk="1" latinLnBrk="0" hangingPunct="1">
              <a:defRPr sz="1800" kern="1200">
                <a:solidFill>
                  <a:schemeClr val="lt1"/>
                </a:solidFill>
                <a:latin typeface="+mn-lt"/>
                <a:ea typeface="+mn-ea"/>
                <a:cs typeface="+mn-cs"/>
              </a:defRPr>
            </a:lvl6pPr>
            <a:lvl7pPr marL="2742919" algn="l" defTabSz="457153" rtl="0" eaLnBrk="1" latinLnBrk="0" hangingPunct="1">
              <a:defRPr sz="1800" kern="1200">
                <a:solidFill>
                  <a:schemeClr val="lt1"/>
                </a:solidFill>
                <a:latin typeface="+mn-lt"/>
                <a:ea typeface="+mn-ea"/>
                <a:cs typeface="+mn-cs"/>
              </a:defRPr>
            </a:lvl7pPr>
            <a:lvl8pPr marL="3200072" algn="l" defTabSz="457153" rtl="0" eaLnBrk="1" latinLnBrk="0" hangingPunct="1">
              <a:defRPr sz="1800" kern="1200">
                <a:solidFill>
                  <a:schemeClr val="lt1"/>
                </a:solidFill>
                <a:latin typeface="+mn-lt"/>
                <a:ea typeface="+mn-ea"/>
                <a:cs typeface="+mn-cs"/>
              </a:defRPr>
            </a:lvl8pPr>
            <a:lvl9pPr marL="3657224" algn="l" defTabSz="457153" rtl="0" eaLnBrk="1" latinLnBrk="0" hangingPunct="1">
              <a:defRPr sz="1800" kern="1200">
                <a:solidFill>
                  <a:schemeClr val="lt1"/>
                </a:solidFill>
                <a:latin typeface="+mn-lt"/>
                <a:ea typeface="+mn-ea"/>
                <a:cs typeface="+mn-cs"/>
              </a:defRPr>
            </a:lvl9pPr>
          </a:lstStyle>
          <a:p>
            <a:pPr marL="0" marR="0" lvl="0" indent="0" algn="ctr" defTabSz="457153"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rgbClr val="CC0000"/>
              </a:solidFill>
              <a:effectLst/>
              <a:uLnTx/>
              <a:uFillTx/>
              <a:latin typeface="Calibri"/>
              <a:ea typeface="+mn-ea"/>
              <a:cs typeface="+mn-cs"/>
            </a:endParaRPr>
          </a:p>
        </p:txBody>
      </p:sp>
      <p:pic>
        <p:nvPicPr>
          <p:cNvPr id="45" name="Immagine 44" descr="LOGO 24 ORE.png">
            <a:extLst>
              <a:ext uri="{FF2B5EF4-FFF2-40B4-BE49-F238E27FC236}">
                <a16:creationId xmlns:a16="http://schemas.microsoft.com/office/drawing/2014/main" id="{867DA83B-E5D0-4622-AB6B-464996396F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38" name="Immagine 37">
            <a:extLst>
              <a:ext uri="{FF2B5EF4-FFF2-40B4-BE49-F238E27FC236}">
                <a16:creationId xmlns:a16="http://schemas.microsoft.com/office/drawing/2014/main" id="{30126D0A-00F9-445B-BD22-BB6A33AD79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081" y="4756023"/>
            <a:ext cx="611510" cy="298867"/>
          </a:xfrm>
          <a:prstGeom prst="rect">
            <a:avLst/>
          </a:prstGeom>
        </p:spPr>
      </p:pic>
      <p:sp>
        <p:nvSpPr>
          <p:cNvPr id="5" name="Segnaposto numero diapositiva 4">
            <a:extLst>
              <a:ext uri="{FF2B5EF4-FFF2-40B4-BE49-F238E27FC236}">
                <a16:creationId xmlns:a16="http://schemas.microsoft.com/office/drawing/2014/main" id="{E9516766-37C7-40C4-D4CD-B9C38E789E72}"/>
              </a:ext>
            </a:extLst>
          </p:cNvPr>
          <p:cNvSpPr>
            <a:spLocks noGrp="1"/>
          </p:cNvSpPr>
          <p:nvPr>
            <p:ph type="sldNum" sz="quarter" idx="12"/>
          </p:nvPr>
        </p:nvSpPr>
        <p:spPr/>
        <p:txBody>
          <a:bodyPr/>
          <a:lstStyle/>
          <a:p>
            <a:fld id="{9B213E47-7D87-1444-9A76-101074257B51}" type="slidenum">
              <a:rPr lang="it-IT" smtClean="0"/>
              <a:pPr/>
              <a:t>33</a:t>
            </a:fld>
            <a:endParaRPr lang="it-IT" dirty="0"/>
          </a:p>
        </p:txBody>
      </p:sp>
    </p:spTree>
    <p:custDataLst>
      <p:tags r:id="rId1"/>
    </p:custDataLst>
    <p:extLst>
      <p:ext uri="{BB962C8B-B14F-4D97-AF65-F5344CB8AC3E}">
        <p14:creationId xmlns:p14="http://schemas.microsoft.com/office/powerpoint/2010/main" val="216986712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5E90D40-3752-439D-85B3-50E6470ABBEB}"/>
              </a:ext>
            </a:extLst>
          </p:cNvPr>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5" name="Immagine 4" descr="LOGO 24 ORE.png">
            <a:extLst>
              <a:ext uri="{FF2B5EF4-FFF2-40B4-BE49-F238E27FC236}">
                <a16:creationId xmlns:a16="http://schemas.microsoft.com/office/drawing/2014/main" id="{207E2180-69F8-4803-A408-76DA75DA9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6" name="CasellaDiTesto 5">
            <a:extLst>
              <a:ext uri="{FF2B5EF4-FFF2-40B4-BE49-F238E27FC236}">
                <a16:creationId xmlns:a16="http://schemas.microsoft.com/office/drawing/2014/main" id="{04872469-796D-48BF-818B-063ED400B0AA}"/>
              </a:ext>
            </a:extLst>
          </p:cNvPr>
          <p:cNvSpPr txBox="1"/>
          <p:nvPr/>
        </p:nvSpPr>
        <p:spPr>
          <a:xfrm>
            <a:off x="1800225" y="2047875"/>
            <a:ext cx="5124450" cy="523220"/>
          </a:xfrm>
          <a:prstGeom prst="rect">
            <a:avLst/>
          </a:prstGeom>
          <a:noFill/>
        </p:spPr>
        <p:txBody>
          <a:bodyPr wrap="square" rtlCol="0">
            <a:spAutoFit/>
          </a:bodyPr>
          <a:lstStyle/>
          <a:p>
            <a:r>
              <a:rPr lang="it-IT" sz="2800" b="1" dirty="0"/>
              <a:t>ALLEGATI</a:t>
            </a:r>
          </a:p>
        </p:txBody>
      </p:sp>
      <p:sp>
        <p:nvSpPr>
          <p:cNvPr id="7" name="Segnaposto numero diapositiva 6">
            <a:extLst>
              <a:ext uri="{FF2B5EF4-FFF2-40B4-BE49-F238E27FC236}">
                <a16:creationId xmlns:a16="http://schemas.microsoft.com/office/drawing/2014/main" id="{849AD0F3-9C29-B0FE-D932-D1B078500CD8}"/>
              </a:ext>
            </a:extLst>
          </p:cNvPr>
          <p:cNvSpPr>
            <a:spLocks noGrp="1"/>
          </p:cNvSpPr>
          <p:nvPr>
            <p:ph type="sldNum" sz="quarter" idx="12"/>
          </p:nvPr>
        </p:nvSpPr>
        <p:spPr/>
        <p:txBody>
          <a:bodyPr/>
          <a:lstStyle/>
          <a:p>
            <a:fld id="{9B213E47-7D87-1444-9A76-101074257B51}" type="slidenum">
              <a:rPr lang="it-IT" smtClean="0"/>
              <a:pPr/>
              <a:t>34</a:t>
            </a:fld>
            <a:endParaRPr lang="it-IT" dirty="0"/>
          </a:p>
        </p:txBody>
      </p:sp>
    </p:spTree>
    <p:custDataLst>
      <p:tags r:id="rId1"/>
    </p:custDataLst>
    <p:extLst>
      <p:ext uri="{BB962C8B-B14F-4D97-AF65-F5344CB8AC3E}">
        <p14:creationId xmlns:p14="http://schemas.microsoft.com/office/powerpoint/2010/main" val="3415046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5376716" y="1208258"/>
            <a:ext cx="2997943" cy="954236"/>
          </a:xfrm>
          <a:prstGeom prst="rect">
            <a:avLst/>
          </a:prstGeom>
          <a:noFill/>
        </p:spPr>
        <p:txBody>
          <a:bodyPr wrap="square" lIns="0" tIns="0" rIns="0" bIns="0" rtlCol="0">
            <a:spAutoFit/>
          </a:bodyPr>
          <a:lstStyle/>
          <a:p>
            <a:pPr>
              <a:lnSpc>
                <a:spcPct val="90000"/>
              </a:lnSpc>
            </a:pPr>
            <a:r>
              <a:rPr lang="it-IT" i="1" dirty="0">
                <a:solidFill>
                  <a:srgbClr val="C00000"/>
                </a:solidFill>
                <a:latin typeface="Times New Roman"/>
                <a:cs typeface="Times New Roman"/>
              </a:rPr>
              <a:t>Il Quotidiano del mondo dell’impresa, delle professioni, dei mercati finanziari </a:t>
            </a:r>
            <a:endParaRPr lang="it-IT" i="1" dirty="0">
              <a:latin typeface="Times New Roman"/>
              <a:cs typeface="Times New Roman"/>
            </a:endParaRPr>
          </a:p>
          <a:p>
            <a:pPr>
              <a:lnSpc>
                <a:spcPct val="70000"/>
              </a:lnSpc>
            </a:pPr>
            <a:endParaRPr lang="it-IT" b="1" dirty="0">
              <a:latin typeface="TrebuchetMS-Bold"/>
              <a:cs typeface="TrebuchetMS-Bold"/>
            </a:endParaRPr>
          </a:p>
        </p:txBody>
      </p:sp>
      <p:sp>
        <p:nvSpPr>
          <p:cNvPr id="2" name="CasellaDiTesto 1"/>
          <p:cNvSpPr txBox="1"/>
          <p:nvPr/>
        </p:nvSpPr>
        <p:spPr>
          <a:xfrm>
            <a:off x="652084" y="1254467"/>
            <a:ext cx="6934714" cy="512129"/>
          </a:xfrm>
          <a:prstGeom prst="rect">
            <a:avLst/>
          </a:prstGeom>
          <a:noFill/>
        </p:spPr>
        <p:txBody>
          <a:bodyPr wrap="square" tIns="0" bIns="0" rtlCol="0" anchor="t" anchorCtr="0">
            <a:noAutofit/>
          </a:bodyPr>
          <a:lstStyle/>
          <a:p>
            <a:r>
              <a:rPr lang="it-IT" sz="2800" b="1" dirty="0">
                <a:latin typeface="Trebuchet MS"/>
                <a:cs typeface="Trebuchet MS"/>
              </a:rPr>
              <a:t>IL SOLE 24 ORE DIGITALE</a:t>
            </a:r>
          </a:p>
        </p:txBody>
      </p:sp>
      <p:sp>
        <p:nvSpPr>
          <p:cNvPr id="8" name="CasellaDiTesto 7"/>
          <p:cNvSpPr txBox="1"/>
          <p:nvPr/>
        </p:nvSpPr>
        <p:spPr>
          <a:xfrm>
            <a:off x="5376716" y="2288525"/>
            <a:ext cx="3535859" cy="1284702"/>
          </a:xfrm>
          <a:prstGeom prst="rect">
            <a:avLst/>
          </a:prstGeom>
          <a:noFill/>
        </p:spPr>
        <p:txBody>
          <a:bodyPr wrap="square" lIns="0" tIns="0" rIns="0" bIns="0" rtlCol="0">
            <a:noAutofit/>
          </a:bodyPr>
          <a:lstStyle/>
          <a:p>
            <a:pPr algn="just">
              <a:spcAft>
                <a:spcPts val="526"/>
              </a:spcAft>
            </a:pPr>
            <a:r>
              <a:rPr lang="it-IT" sz="1400" dirty="0">
                <a:latin typeface="+mj-lt"/>
              </a:rPr>
              <a:t>Tutta l’informazione sulle tematiche economiche, finanziarie e normative rivolta a imprese, professionisti e pubblica amministrazione, in versione digitale sotto forma di </a:t>
            </a:r>
            <a:r>
              <a:rPr lang="it-IT" sz="1400" dirty="0" err="1">
                <a:latin typeface="+mj-lt"/>
              </a:rPr>
              <a:t>App</a:t>
            </a:r>
            <a:r>
              <a:rPr lang="it-IT" sz="1400" dirty="0">
                <a:latin typeface="+mj-lt"/>
              </a:rPr>
              <a:t> e di sfogliatore  web.</a:t>
            </a:r>
            <a:endParaRPr lang="it-IT" sz="1400" dirty="0">
              <a:latin typeface="+mj-lt"/>
              <a:cs typeface="Franklin Gothic Book"/>
            </a:endParaRP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5" name="Rettangolo 4"/>
          <p:cNvSpPr/>
          <p:nvPr/>
        </p:nvSpPr>
        <p:spPr>
          <a:xfrm>
            <a:off x="652084" y="2255488"/>
            <a:ext cx="3598248" cy="738664"/>
          </a:xfrm>
          <a:prstGeom prst="rect">
            <a:avLst/>
          </a:prstGeom>
        </p:spPr>
        <p:txBody>
          <a:bodyPr wrap="square">
            <a:spAutoFit/>
          </a:bodyPr>
          <a:lstStyle/>
          <a:p>
            <a:pPr algn="just"/>
            <a:r>
              <a:rPr lang="it-IT" sz="1400" dirty="0">
                <a:latin typeface="+mj-lt"/>
              </a:rPr>
              <a:t>Uno </a:t>
            </a:r>
            <a:r>
              <a:rPr lang="it-IT" sz="1400" b="1" dirty="0">
                <a:latin typeface="+mj-lt"/>
              </a:rPr>
              <a:t>strumento di analisi completa e approfondita</a:t>
            </a:r>
            <a:r>
              <a:rPr lang="it-IT" sz="1400" dirty="0">
                <a:latin typeface="+mj-lt"/>
              </a:rPr>
              <a:t>, un punto di riferimento per professionisti, risparmiatori e famiglie.</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316" y="3376905"/>
            <a:ext cx="3598249" cy="1461443"/>
          </a:xfrm>
          <a:prstGeom prst="rect">
            <a:avLst/>
          </a:prstGeom>
        </p:spPr>
      </p:pic>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10" name="Segnaposto numero diapositiva 9">
            <a:extLst>
              <a:ext uri="{FF2B5EF4-FFF2-40B4-BE49-F238E27FC236}">
                <a16:creationId xmlns:a16="http://schemas.microsoft.com/office/drawing/2014/main" id="{9F6EE853-7BD3-8D73-1D21-4B838E5F8EEB}"/>
              </a:ext>
            </a:extLst>
          </p:cNvPr>
          <p:cNvSpPr>
            <a:spLocks noGrp="1"/>
          </p:cNvSpPr>
          <p:nvPr>
            <p:ph type="sldNum" sz="quarter" idx="12"/>
          </p:nvPr>
        </p:nvSpPr>
        <p:spPr/>
        <p:txBody>
          <a:bodyPr/>
          <a:lstStyle/>
          <a:p>
            <a:fld id="{9B213E47-7D87-1444-9A76-101074257B51}" type="slidenum">
              <a:rPr lang="it-IT" smtClean="0"/>
              <a:pPr/>
              <a:t>35</a:t>
            </a:fld>
            <a:endParaRPr lang="it-IT" dirty="0"/>
          </a:p>
        </p:txBody>
      </p:sp>
    </p:spTree>
    <p:custDataLst>
      <p:tags r:id="rId1"/>
    </p:custDataLst>
    <p:extLst>
      <p:ext uri="{BB962C8B-B14F-4D97-AF65-F5344CB8AC3E}">
        <p14:creationId xmlns:p14="http://schemas.microsoft.com/office/powerpoint/2010/main" val="2033429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66063" y="715995"/>
            <a:ext cx="6934714" cy="512129"/>
          </a:xfrm>
          <a:prstGeom prst="rect">
            <a:avLst/>
          </a:prstGeom>
          <a:noFill/>
        </p:spPr>
        <p:txBody>
          <a:bodyPr wrap="square" tIns="0" bIns="0" rtlCol="0" anchor="t" anchorCtr="0">
            <a:noAutofit/>
          </a:bodyPr>
          <a:lstStyle/>
          <a:p>
            <a:r>
              <a:rPr lang="it-IT" sz="2800" b="1" dirty="0">
                <a:latin typeface="Trebuchet MS"/>
                <a:cs typeface="Trebuchet MS"/>
              </a:rPr>
              <a:t>I LIBRI DE IL SOLE 24 ORE</a:t>
            </a: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10" name="CasellaDiTesto 9">
            <a:extLst>
              <a:ext uri="{FF2B5EF4-FFF2-40B4-BE49-F238E27FC236}">
                <a16:creationId xmlns:a16="http://schemas.microsoft.com/office/drawing/2014/main" id="{63DA6312-2FDD-4BD8-9832-141FEF57F256}"/>
              </a:ext>
            </a:extLst>
          </p:cNvPr>
          <p:cNvSpPr txBox="1"/>
          <p:nvPr/>
        </p:nvSpPr>
        <p:spPr>
          <a:xfrm>
            <a:off x="5354434" y="972059"/>
            <a:ext cx="3251961" cy="2308324"/>
          </a:xfrm>
          <a:prstGeom prst="rect">
            <a:avLst/>
          </a:prstGeom>
          <a:noFill/>
        </p:spPr>
        <p:txBody>
          <a:bodyPr wrap="square">
            <a:spAutoFit/>
          </a:bodyPr>
          <a:lstStyle/>
          <a:p>
            <a:r>
              <a:rPr lang="it-IT" i="1" dirty="0">
                <a:solidFill>
                  <a:srgbClr val="C00000"/>
                </a:solidFill>
                <a:latin typeface="Times New Roman"/>
                <a:cs typeface="Times New Roman"/>
              </a:rPr>
              <a:t>Una proposta radicata nella tradizione editoriale del Sole, proiettata in un sistema multimediale, rivolta a un target di lettori ampio e diversificato. Contenuti eccellenti garantiti dall’autorevolezza di esperti e giornalisti.</a:t>
            </a:r>
          </a:p>
        </p:txBody>
      </p:sp>
      <p:sp>
        <p:nvSpPr>
          <p:cNvPr id="12" name="CasellaDiTesto 11">
            <a:extLst>
              <a:ext uri="{FF2B5EF4-FFF2-40B4-BE49-F238E27FC236}">
                <a16:creationId xmlns:a16="http://schemas.microsoft.com/office/drawing/2014/main" id="{8FC98362-1626-493C-B4B6-E794CD01412D}"/>
              </a:ext>
            </a:extLst>
          </p:cNvPr>
          <p:cNvSpPr txBox="1"/>
          <p:nvPr/>
        </p:nvSpPr>
        <p:spPr>
          <a:xfrm>
            <a:off x="597203" y="1296755"/>
            <a:ext cx="4388004" cy="1938992"/>
          </a:xfrm>
          <a:prstGeom prst="rect">
            <a:avLst/>
          </a:prstGeom>
          <a:noFill/>
        </p:spPr>
        <p:txBody>
          <a:bodyPr wrap="square">
            <a:spAutoFit/>
          </a:bodyPr>
          <a:lstStyle/>
          <a:p>
            <a:pPr algn="just"/>
            <a:r>
              <a:rPr lang="it-IT" sz="1200" dirty="0">
                <a:latin typeface="+mj-lt"/>
              </a:rPr>
              <a:t>Dall’economia al risparmio, dall’arte ai grandi temi sociali e politici, alle passioni personali, sempre all’insegna del tempo per sé. Il piano editoriale dei Libri del Sole 24 ORE si sviluppa armonicamente su due direttrici fondanti: la valorizzazione dei contenuti del quotidiano e delle sue firme più autorevoli, con una proposta di titoli di attualità che ricalcano i temi propri del Sole 24 Ore, e l‘apertura a tematiche nuove, per soddisfare i diversi interessi dei lettori, con i contributi di tutti i mezzi del Gruppo (dai magazine IL e How To </a:t>
            </a:r>
            <a:r>
              <a:rPr lang="it-IT" sz="1200" dirty="0" err="1">
                <a:latin typeface="+mj-lt"/>
              </a:rPr>
              <a:t>Spend</a:t>
            </a:r>
            <a:r>
              <a:rPr lang="it-IT" sz="1200" dirty="0">
                <a:latin typeface="+mj-lt"/>
              </a:rPr>
              <a:t> It a Radio 24 a 24+). </a:t>
            </a:r>
          </a:p>
          <a:p>
            <a:pPr algn="just"/>
            <a:r>
              <a:rPr lang="it-IT" sz="1200" i="1" dirty="0">
                <a:latin typeface="+mj-lt"/>
              </a:rPr>
              <a:t>Sfoglia il catalogo completo: ilsole24ore.com/catalogo</a:t>
            </a:r>
          </a:p>
        </p:txBody>
      </p:sp>
      <p:pic>
        <p:nvPicPr>
          <p:cNvPr id="6146" name="Picture 2" descr="Il Sole 24 ORE libri in edicola">
            <a:extLst>
              <a:ext uri="{FF2B5EF4-FFF2-40B4-BE49-F238E27FC236}">
                <a16:creationId xmlns:a16="http://schemas.microsoft.com/office/drawing/2014/main" id="{9918256F-BEDA-4241-87AC-A3F6CFAA5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769" y="3711921"/>
            <a:ext cx="952651" cy="14315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hopping 24: lo shop online de Il Sole 24 ORE">
            <a:extLst>
              <a:ext uri="{FF2B5EF4-FFF2-40B4-BE49-F238E27FC236}">
                <a16:creationId xmlns:a16="http://schemas.microsoft.com/office/drawing/2014/main" id="{CA178461-5410-4A51-BCB4-D57850CDF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1901" y="3711921"/>
            <a:ext cx="952651" cy="14315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utti i libri editi da il sole 24 ore - HOEPLI.it">
            <a:extLst>
              <a:ext uri="{FF2B5EF4-FFF2-40B4-BE49-F238E27FC236}">
                <a16:creationId xmlns:a16="http://schemas.microsoft.com/office/drawing/2014/main" id="{D7C563F8-DFE5-4AC4-96B7-33DEFFCE6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197" y="3745529"/>
            <a:ext cx="930286" cy="139797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l Sole 24 ORE libri in edicola">
            <a:extLst>
              <a:ext uri="{FF2B5EF4-FFF2-40B4-BE49-F238E27FC236}">
                <a16:creationId xmlns:a16="http://schemas.microsoft.com/office/drawing/2014/main" id="{C59A9E58-0026-401E-A595-1F8AAC235A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0065" y="3726689"/>
            <a:ext cx="952651" cy="143157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154" name="Picture 10" descr="Il Sole 24 ORE libri in edicola">
            <a:extLst>
              <a:ext uri="{FF2B5EF4-FFF2-40B4-BE49-F238E27FC236}">
                <a16:creationId xmlns:a16="http://schemas.microsoft.com/office/drawing/2014/main" id="{60782FF5-A650-4FFF-A3B1-C966E0146D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110" y="3726689"/>
            <a:ext cx="952651" cy="1431579"/>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utti i libri editi da il sole 24 ore - HOEPLI.it">
            <a:extLst>
              <a:ext uri="{FF2B5EF4-FFF2-40B4-BE49-F238E27FC236}">
                <a16:creationId xmlns:a16="http://schemas.microsoft.com/office/drawing/2014/main" id="{52521D7D-00AB-4B43-B8E5-DC9772DCDA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8388" y="3711921"/>
            <a:ext cx="952651" cy="143157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Tutti i libri editi da il sole 24 ore - HOEPLI.it">
            <a:extLst>
              <a:ext uri="{FF2B5EF4-FFF2-40B4-BE49-F238E27FC236}">
                <a16:creationId xmlns:a16="http://schemas.microsoft.com/office/drawing/2014/main" id="{8AD5BFC2-705F-4A20-B1CB-1272FFC82C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07666" y="3711921"/>
            <a:ext cx="952651" cy="1431579"/>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numero diapositiva 5">
            <a:extLst>
              <a:ext uri="{FF2B5EF4-FFF2-40B4-BE49-F238E27FC236}">
                <a16:creationId xmlns:a16="http://schemas.microsoft.com/office/drawing/2014/main" id="{9F1C6D83-D347-E215-0788-6FB9ADFF6247}"/>
              </a:ext>
            </a:extLst>
          </p:cNvPr>
          <p:cNvSpPr>
            <a:spLocks noGrp="1"/>
          </p:cNvSpPr>
          <p:nvPr>
            <p:ph type="sldNum" sz="quarter" idx="12"/>
          </p:nvPr>
        </p:nvSpPr>
        <p:spPr/>
        <p:txBody>
          <a:bodyPr/>
          <a:lstStyle/>
          <a:p>
            <a:fld id="{9B213E47-7D87-1444-9A76-101074257B51}" type="slidenum">
              <a:rPr lang="it-IT" smtClean="0"/>
              <a:pPr/>
              <a:t>36</a:t>
            </a:fld>
            <a:endParaRPr lang="it-IT" dirty="0"/>
          </a:p>
        </p:txBody>
      </p:sp>
    </p:spTree>
    <p:custDataLst>
      <p:tags r:id="rId1"/>
    </p:custDataLst>
    <p:extLst>
      <p:ext uri="{BB962C8B-B14F-4D97-AF65-F5344CB8AC3E}">
        <p14:creationId xmlns:p14="http://schemas.microsoft.com/office/powerpoint/2010/main" val="22166810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FCAD1364-B540-4815-947C-CD48FCD04A19}"/>
              </a:ext>
            </a:extLst>
          </p:cNvPr>
          <p:cNvSpPr txBox="1"/>
          <p:nvPr/>
        </p:nvSpPr>
        <p:spPr>
          <a:xfrm>
            <a:off x="2702740" y="715999"/>
            <a:ext cx="6174223" cy="4347344"/>
          </a:xfrm>
          <a:prstGeom prst="rect">
            <a:avLst/>
          </a:prstGeom>
          <a:noFill/>
        </p:spPr>
        <p:txBody>
          <a:bodyPr wrap="square" rtlCol="0">
            <a:spAutoFit/>
          </a:bodyPr>
          <a:lstStyle/>
          <a:p>
            <a:pPr algn="just"/>
            <a:r>
              <a:rPr lang="it-IT" sz="1050" b="1" dirty="0"/>
              <a:t>Tutto il Sito </a:t>
            </a:r>
            <a:r>
              <a:rPr lang="it-IT" sz="1050" dirty="0"/>
              <a:t>è la nuova formula che consente accesso illimitato a tutti i contenuti premium del sito ilsole24ore.com, alle analisi e agli scenari sui mercati finanziari italiani ed internazionali e agli approfondimenti, le inchieste e le infografiche interattive di 24+ (sezione premium del sito, organizzati in rubriche, dalle bussole agli scenari, sono studiati per aiutare a comprendere a fondo l’attualità economica e politica</a:t>
            </a:r>
          </a:p>
          <a:p>
            <a:pPr algn="just"/>
            <a:endParaRPr lang="it-IT" sz="1050" dirty="0"/>
          </a:p>
          <a:p>
            <a:pPr algn="just"/>
            <a:r>
              <a:rPr lang="it-IT" sz="1050" dirty="0"/>
              <a:t>Attraverso formati e contenuti innovativi e sempre aggiornati la redazione accompagna il lettore nell’analisi di un mondo sempre più plasmato dalle forze politiche, economiche e finanziarie, spiegando l’impatto nel quotidiano e le implicazioni nel medio e lungo termine.</a:t>
            </a:r>
          </a:p>
          <a:p>
            <a:pPr algn="just"/>
            <a:r>
              <a:rPr lang="it-IT" sz="1050" dirty="0"/>
              <a:t>Tutti gli articoli sono disponibili anche in versione audio ed è possibile commentarli e rispondere ai commenti degli altri utenti della community.</a:t>
            </a:r>
          </a:p>
          <a:p>
            <a:pPr algn="just"/>
            <a:endParaRPr lang="it-IT" sz="1050" dirty="0"/>
          </a:p>
          <a:p>
            <a:pPr algn="just"/>
            <a:r>
              <a:rPr lang="it-IT" sz="1050" dirty="0"/>
              <a:t>L’abbonamento comprende anche la newsletter 24+ </a:t>
            </a:r>
            <a:r>
              <a:rPr lang="it-IT" sz="1050" dirty="0" err="1"/>
              <a:t>Recap</a:t>
            </a:r>
            <a:r>
              <a:rPr lang="it-IT" sz="1050" dirty="0"/>
              <a:t>, una selezione di notizie, approfondimenti, analisi di scenario, inchieste e infografiche pubblicate nel corso della giornata.</a:t>
            </a:r>
          </a:p>
          <a:p>
            <a:pPr algn="just"/>
            <a:endParaRPr lang="it-IT" sz="1050" dirty="0"/>
          </a:p>
          <a:p>
            <a:pPr algn="just"/>
            <a:r>
              <a:rPr lang="it-IT" sz="1050" dirty="0"/>
              <a:t>La newsletter è inviata dal lunedì al sabato ed è possibile accedere all’archivio di tutte le pubblicazioni per recuperare le uscite perse.</a:t>
            </a:r>
          </a:p>
          <a:p>
            <a:pPr algn="just"/>
            <a:endParaRPr lang="it-IT" sz="1050" dirty="0"/>
          </a:p>
          <a:p>
            <a:pPr algn="just"/>
            <a:r>
              <a:rPr lang="it-IT" sz="1050" dirty="0"/>
              <a:t>Sia i contenuti del sito ilsole24ore.com che quelli di 24+ sono accessibili anche dall’app Il Sole 24 Ore.</a:t>
            </a:r>
          </a:p>
          <a:p>
            <a:endParaRPr lang="it-IT" sz="1050" b="1" dirty="0"/>
          </a:p>
          <a:p>
            <a:pPr marL="171450" indent="-171450">
              <a:buFont typeface="Arial" panose="020B0604020202020204" pitchFamily="34" charset="0"/>
              <a:buChar char="•"/>
            </a:pPr>
            <a:r>
              <a:rPr lang="it-IT" sz="1050" b="1" dirty="0"/>
              <a:t>Cosa ha in più rispetto a 24+? </a:t>
            </a:r>
          </a:p>
          <a:p>
            <a:r>
              <a:rPr lang="it-IT" sz="1050" dirty="0"/>
              <a:t>L’accesso a tutti i contenuti premium del sito il sole24ore.com, compresi quelli dedicati ai mercati finanziari (prima compresi solo nell’abbonamento a M+)</a:t>
            </a:r>
          </a:p>
          <a:p>
            <a:pPr marL="171450" indent="-171450">
              <a:buFont typeface="Arial" panose="020B0604020202020204" pitchFamily="34" charset="0"/>
              <a:buChar char="•"/>
            </a:pPr>
            <a:r>
              <a:rPr lang="it-IT" sz="1050" b="1" dirty="0"/>
              <a:t>Cosa ha in più rispetto a M+?</a:t>
            </a:r>
          </a:p>
          <a:p>
            <a:r>
              <a:rPr lang="it-IT" sz="1050" dirty="0"/>
              <a:t>L’accesso a tutti gli altri contenuti premium del sito ilsole24ore.com e a tutti i contenuti di 24+</a:t>
            </a:r>
          </a:p>
          <a:p>
            <a:endParaRPr lang="it-IT" sz="1400" dirty="0"/>
          </a:p>
        </p:txBody>
      </p:sp>
      <p:sp>
        <p:nvSpPr>
          <p:cNvPr id="10" name="Rettangolo 9">
            <a:extLst>
              <a:ext uri="{FF2B5EF4-FFF2-40B4-BE49-F238E27FC236}">
                <a16:creationId xmlns:a16="http://schemas.microsoft.com/office/drawing/2014/main" id="{71294A73-8227-4CBE-8D9B-09C302338849}"/>
              </a:ext>
            </a:extLst>
          </p:cNvPr>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1" name="Immagine 10" descr="LOGO 24 ORE.png">
            <a:extLst>
              <a:ext uri="{FF2B5EF4-FFF2-40B4-BE49-F238E27FC236}">
                <a16:creationId xmlns:a16="http://schemas.microsoft.com/office/drawing/2014/main" id="{6BB2E049-892C-4252-BB98-AD1CC3AD8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3" name="Immagine 2">
            <a:extLst>
              <a:ext uri="{FF2B5EF4-FFF2-40B4-BE49-F238E27FC236}">
                <a16:creationId xmlns:a16="http://schemas.microsoft.com/office/drawing/2014/main" id="{8DB2B41F-8DCC-73D2-9969-B1DBF3B399C4}"/>
              </a:ext>
            </a:extLst>
          </p:cNvPr>
          <p:cNvPicPr>
            <a:picLocks noChangeAspect="1"/>
          </p:cNvPicPr>
          <p:nvPr/>
        </p:nvPicPr>
        <p:blipFill rotWithShape="1">
          <a:blip r:embed="rId4"/>
          <a:srcRect r="54207"/>
          <a:stretch/>
        </p:blipFill>
        <p:spPr>
          <a:xfrm>
            <a:off x="84343" y="695989"/>
            <a:ext cx="2416095" cy="4424517"/>
          </a:xfrm>
          <a:prstGeom prst="rect">
            <a:avLst/>
          </a:prstGeom>
        </p:spPr>
      </p:pic>
      <p:sp>
        <p:nvSpPr>
          <p:cNvPr id="8" name="Segnaposto numero diapositiva 7">
            <a:extLst>
              <a:ext uri="{FF2B5EF4-FFF2-40B4-BE49-F238E27FC236}">
                <a16:creationId xmlns:a16="http://schemas.microsoft.com/office/drawing/2014/main" id="{3573314A-1831-2C15-E456-DC6A9B19A743}"/>
              </a:ext>
            </a:extLst>
          </p:cNvPr>
          <p:cNvSpPr>
            <a:spLocks noGrp="1"/>
          </p:cNvSpPr>
          <p:nvPr>
            <p:ph type="sldNum" sz="quarter" idx="12"/>
          </p:nvPr>
        </p:nvSpPr>
        <p:spPr/>
        <p:txBody>
          <a:bodyPr/>
          <a:lstStyle/>
          <a:p>
            <a:fld id="{9B213E47-7D87-1444-9A76-101074257B51}" type="slidenum">
              <a:rPr lang="it-IT" smtClean="0"/>
              <a:pPr/>
              <a:t>37</a:t>
            </a:fld>
            <a:endParaRPr lang="it-IT" dirty="0"/>
          </a:p>
        </p:txBody>
      </p:sp>
    </p:spTree>
    <p:custDataLst>
      <p:tags r:id="rId1"/>
    </p:custDataLst>
    <p:extLst>
      <p:ext uri="{BB962C8B-B14F-4D97-AF65-F5344CB8AC3E}">
        <p14:creationId xmlns:p14="http://schemas.microsoft.com/office/powerpoint/2010/main" val="1424768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5997" y="1644577"/>
            <a:ext cx="3241763" cy="2309995"/>
          </a:xfrm>
          <a:prstGeom prst="rect">
            <a:avLst/>
          </a:prstGeom>
        </p:spPr>
      </p:pic>
      <p:pic>
        <p:nvPicPr>
          <p:cNvPr id="12" name="Immagine 11">
            <a:extLst>
              <a:ext uri="{FF2B5EF4-FFF2-40B4-BE49-F238E27FC236}">
                <a16:creationId xmlns:a16="http://schemas.microsoft.com/office/drawing/2014/main" id="{A6D078D8-D920-4C8A-8104-C682AAE49B30}"/>
              </a:ext>
            </a:extLst>
          </p:cNvPr>
          <p:cNvPicPr>
            <a:picLocks noChangeAspect="1"/>
          </p:cNvPicPr>
          <p:nvPr/>
        </p:nvPicPr>
        <p:blipFill>
          <a:blip r:embed="rId5"/>
          <a:stretch>
            <a:fillRect/>
          </a:stretch>
        </p:blipFill>
        <p:spPr>
          <a:xfrm rot="2136097">
            <a:off x="4904589" y="3432251"/>
            <a:ext cx="2389977" cy="954900"/>
          </a:xfrm>
          <a:prstGeom prst="rect">
            <a:avLst/>
          </a:prstGeom>
          <a:effectLst>
            <a:outerShdw blurRad="215900" dist="127000" dir="9600000" algn="tl" rotWithShape="0">
              <a:prstClr val="black">
                <a:alpha val="40000"/>
              </a:prstClr>
            </a:outerShdw>
          </a:effectLst>
        </p:spPr>
      </p:pic>
      <p:cxnSp>
        <p:nvCxnSpPr>
          <p:cNvPr id="13" name="Connettore 1 12"/>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17" name="CasellaDiTesto 16"/>
          <p:cNvSpPr txBox="1"/>
          <p:nvPr/>
        </p:nvSpPr>
        <p:spPr>
          <a:xfrm>
            <a:off x="670428" y="2160897"/>
            <a:ext cx="4466032" cy="1077218"/>
          </a:xfrm>
          <a:prstGeom prst="rect">
            <a:avLst/>
          </a:prstGeom>
          <a:noFill/>
        </p:spPr>
        <p:txBody>
          <a:bodyPr wrap="square" lIns="0" tIns="0" rIns="0" bIns="0" rtlCol="0">
            <a:spAutoFit/>
          </a:bodyPr>
          <a:lstStyle/>
          <a:p>
            <a:pPr algn="just">
              <a:spcBef>
                <a:spcPts val="1200"/>
              </a:spcBef>
            </a:pPr>
            <a:r>
              <a:rPr lang="it-IT" sz="1400" dirty="0"/>
              <a:t>Il quotidiano Il Sole 24 ORE potrà essere distribuito presso gli eventi (assemblee, convegni, assise, ecc.) organizzati dalle associazioni territoriali e di categoria di Confindustria ad un prezzo speciale e con consegna diretta presso la sede dell’evento.</a:t>
            </a:r>
          </a:p>
        </p:txBody>
      </p:sp>
      <p:sp>
        <p:nvSpPr>
          <p:cNvPr id="32" name="CasellaDiTesto 31"/>
          <p:cNvSpPr txBox="1"/>
          <p:nvPr/>
        </p:nvSpPr>
        <p:spPr>
          <a:xfrm>
            <a:off x="572693" y="624697"/>
            <a:ext cx="6934714" cy="497588"/>
          </a:xfrm>
          <a:prstGeom prst="rect">
            <a:avLst/>
          </a:prstGeom>
          <a:noFill/>
        </p:spPr>
        <p:txBody>
          <a:bodyPr wrap="square" tIns="0" bIns="0" rtlCol="0" anchor="t" anchorCtr="0">
            <a:noAutofit/>
          </a:bodyPr>
          <a:lstStyle/>
          <a:p>
            <a:r>
              <a:rPr lang="it-IT" sz="2800" b="1" dirty="0">
                <a:latin typeface="Trebuchet MS"/>
                <a:cs typeface="Trebuchet MS"/>
              </a:rPr>
              <a:t>IL SOLE 24 ORE CARTACEO</a:t>
            </a:r>
          </a:p>
          <a:p>
            <a:r>
              <a:rPr lang="it-IT" sz="2800" b="1" dirty="0">
                <a:latin typeface="Trebuchet MS"/>
                <a:cs typeface="Trebuchet MS"/>
              </a:rPr>
              <a:t>PER GLI EVENTI CONFINDUSTRIALI</a:t>
            </a:r>
          </a:p>
        </p:txBody>
      </p:sp>
      <p:sp>
        <p:nvSpPr>
          <p:cNvPr id="15" name="Rettangolo 14"/>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6" name="Immagine 15" descr="LOGO 24 OR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pic>
        <p:nvPicPr>
          <p:cNvPr id="11" name="Immagine 10">
            <a:extLst>
              <a:ext uri="{FF2B5EF4-FFF2-40B4-BE49-F238E27FC236}">
                <a16:creationId xmlns:a16="http://schemas.microsoft.com/office/drawing/2014/main" id="{950DB0D7-0B7D-42AF-B0ED-6C3D5892A408}"/>
              </a:ext>
            </a:extLst>
          </p:cNvPr>
          <p:cNvPicPr>
            <a:picLocks noChangeAspect="1"/>
          </p:cNvPicPr>
          <p:nvPr/>
        </p:nvPicPr>
        <p:blipFill>
          <a:blip r:embed="rId5"/>
          <a:stretch>
            <a:fillRect/>
          </a:stretch>
        </p:blipFill>
        <p:spPr>
          <a:xfrm rot="2136097">
            <a:off x="4911624" y="3471058"/>
            <a:ext cx="2389977" cy="954900"/>
          </a:xfrm>
          <a:prstGeom prst="rect">
            <a:avLst/>
          </a:prstGeom>
          <a:effectLst>
            <a:outerShdw blurRad="215900" dist="127000" dir="9600000" algn="tl" rotWithShape="0">
              <a:prstClr val="black">
                <a:alpha val="40000"/>
              </a:prstClr>
            </a:outerShdw>
          </a:effectLst>
        </p:spPr>
      </p:pic>
      <p:sp>
        <p:nvSpPr>
          <p:cNvPr id="5" name="Segnaposto numero diapositiva 4">
            <a:extLst>
              <a:ext uri="{FF2B5EF4-FFF2-40B4-BE49-F238E27FC236}">
                <a16:creationId xmlns:a16="http://schemas.microsoft.com/office/drawing/2014/main" id="{09416723-59F8-02C3-EB10-C9A61043847F}"/>
              </a:ext>
            </a:extLst>
          </p:cNvPr>
          <p:cNvSpPr>
            <a:spLocks noGrp="1"/>
          </p:cNvSpPr>
          <p:nvPr>
            <p:ph type="sldNum" sz="quarter" idx="12"/>
          </p:nvPr>
        </p:nvSpPr>
        <p:spPr/>
        <p:txBody>
          <a:bodyPr/>
          <a:lstStyle/>
          <a:p>
            <a:fld id="{9B213E47-7D87-1444-9A76-101074257B51}" type="slidenum">
              <a:rPr lang="it-IT" smtClean="0"/>
              <a:pPr/>
              <a:t>38</a:t>
            </a:fld>
            <a:endParaRPr lang="it-IT" dirty="0"/>
          </a:p>
        </p:txBody>
      </p:sp>
    </p:spTree>
    <p:custDataLst>
      <p:tags r:id="rId1"/>
    </p:custDataLst>
    <p:extLst>
      <p:ext uri="{BB962C8B-B14F-4D97-AF65-F5344CB8AC3E}">
        <p14:creationId xmlns:p14="http://schemas.microsoft.com/office/powerpoint/2010/main" val="1190828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32" name="CasellaDiTesto 31"/>
          <p:cNvSpPr txBox="1"/>
          <p:nvPr/>
        </p:nvSpPr>
        <p:spPr>
          <a:xfrm>
            <a:off x="572693" y="624697"/>
            <a:ext cx="6934714" cy="497588"/>
          </a:xfrm>
          <a:prstGeom prst="rect">
            <a:avLst/>
          </a:prstGeom>
          <a:noFill/>
        </p:spPr>
        <p:txBody>
          <a:bodyPr wrap="square" tIns="0" bIns="0" rtlCol="0" anchor="t" anchorCtr="0">
            <a:noAutofit/>
          </a:bodyPr>
          <a:lstStyle/>
          <a:p>
            <a:r>
              <a:rPr lang="it-IT" sz="2800" b="1" dirty="0">
                <a:latin typeface="Trebuchet MS"/>
                <a:cs typeface="Trebuchet MS"/>
              </a:rPr>
              <a:t>ARCHIVIO STORICO </a:t>
            </a:r>
            <a:endParaRPr lang="it-IT" sz="2800" b="1" dirty="0">
              <a:solidFill>
                <a:srgbClr val="FF0000"/>
              </a:solidFill>
              <a:latin typeface="Trebuchet MS"/>
              <a:cs typeface="Trebuchet MS"/>
            </a:endParaRPr>
          </a:p>
        </p:txBody>
      </p:sp>
      <p:sp>
        <p:nvSpPr>
          <p:cNvPr id="15" name="Rettangolo 14"/>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6" name="Immagine 15"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2" name="CasellaDiTesto 1"/>
          <p:cNvSpPr txBox="1"/>
          <p:nvPr/>
        </p:nvSpPr>
        <p:spPr>
          <a:xfrm>
            <a:off x="4750149" y="1922152"/>
            <a:ext cx="4004733" cy="2833724"/>
          </a:xfrm>
          <a:prstGeom prst="rect">
            <a:avLst/>
          </a:prstGeom>
          <a:noFill/>
        </p:spPr>
        <p:txBody>
          <a:bodyPr wrap="square" rtlCol="0">
            <a:spAutoFit/>
          </a:bodyPr>
          <a:lstStyle/>
          <a:p>
            <a:pPr algn="just">
              <a:lnSpc>
                <a:spcPct val="150000"/>
              </a:lnSpc>
            </a:pPr>
            <a:r>
              <a:rPr lang="it-IT" sz="1200" b="1" dirty="0"/>
              <a:t>Tutti gli articoli pubblicati sul Sole 24 ORE dal 1984 ad oggi.</a:t>
            </a:r>
          </a:p>
          <a:p>
            <a:pPr algn="just">
              <a:lnSpc>
                <a:spcPct val="150000"/>
              </a:lnSpc>
            </a:pPr>
            <a:endParaRPr lang="it-IT" sz="1200" dirty="0"/>
          </a:p>
          <a:p>
            <a:pPr algn="just">
              <a:lnSpc>
                <a:spcPct val="150000"/>
              </a:lnSpc>
            </a:pPr>
            <a:r>
              <a:rPr lang="it-IT" sz="1200" dirty="0"/>
              <a:t>A 150 anni dalla nascita de “Il Sole” e a 50 dalla sua fusione con “24 Ore”, Il Sole 24 Ore presenta il nuovo “Archivio storico”, la raccolta di tutte le pubblicazioni in versione digitale del più prestigioso giornale economico italiano. </a:t>
            </a:r>
          </a:p>
          <a:p>
            <a:pPr algn="just">
              <a:lnSpc>
                <a:spcPct val="150000"/>
              </a:lnSpc>
            </a:pPr>
            <a:r>
              <a:rPr lang="it-IT" sz="1200" dirty="0"/>
              <a:t>Una prodigiosa macchina del tempo per viaggiare all’interno della storia di un giornale che è testimone autorevole dell’economia italiana, dei grandi circuiti dell’economia internazionale e della finanza. </a:t>
            </a:r>
          </a:p>
        </p:txBody>
      </p:sp>
      <p:sp>
        <p:nvSpPr>
          <p:cNvPr id="19" name="Rettangolo 18"/>
          <p:cNvSpPr/>
          <p:nvPr/>
        </p:nvSpPr>
        <p:spPr>
          <a:xfrm>
            <a:off x="285828" y="2809312"/>
            <a:ext cx="1087823" cy="276999"/>
          </a:xfrm>
          <a:prstGeom prst="rect">
            <a:avLst/>
          </a:prstGeom>
        </p:spPr>
        <p:txBody>
          <a:bodyPr wrap="square">
            <a:spAutoFit/>
          </a:bodyPr>
          <a:lstStyle/>
          <a:p>
            <a:pPr>
              <a:lnSpc>
                <a:spcPct val="70000"/>
              </a:lnSpc>
            </a:pPr>
            <a:endParaRPr lang="it-IT" sz="800" dirty="0">
              <a:solidFill>
                <a:schemeClr val="bg1"/>
              </a:solidFill>
              <a:latin typeface="Franklin Gothic Book"/>
              <a:cs typeface="Franklin Gothic Book"/>
            </a:endParaRPr>
          </a:p>
          <a:p>
            <a:pPr>
              <a:lnSpc>
                <a:spcPct val="80000"/>
              </a:lnSpc>
            </a:pPr>
            <a:r>
              <a:rPr lang="it-IT" sz="800" dirty="0">
                <a:solidFill>
                  <a:schemeClr val="bg1"/>
                </a:solidFill>
                <a:latin typeface="Franklin Gothic Book"/>
                <a:cs typeface="Franklin Gothic Book"/>
              </a:rPr>
              <a:t>Listino	€ 1.440</a:t>
            </a:r>
          </a:p>
        </p:txBody>
      </p:sp>
      <p:sp>
        <p:nvSpPr>
          <p:cNvPr id="20" name="Rettangolo 19"/>
          <p:cNvSpPr/>
          <p:nvPr/>
        </p:nvSpPr>
        <p:spPr>
          <a:xfrm>
            <a:off x="1297890" y="2802388"/>
            <a:ext cx="2648011" cy="290849"/>
          </a:xfrm>
          <a:prstGeom prst="rect">
            <a:avLst/>
          </a:prstGeom>
        </p:spPr>
        <p:txBody>
          <a:bodyPr wrap="square">
            <a:spAutoFit/>
          </a:bodyPr>
          <a:lstStyle/>
          <a:p>
            <a:pPr>
              <a:lnSpc>
                <a:spcPct val="70000"/>
              </a:lnSpc>
            </a:pPr>
            <a:endParaRPr lang="it-IT" sz="700" dirty="0">
              <a:solidFill>
                <a:schemeClr val="bg1"/>
              </a:solidFill>
              <a:latin typeface="Franklin Gothic Book"/>
              <a:cs typeface="Franklin Gothic Book"/>
            </a:endParaRPr>
          </a:p>
          <a:p>
            <a:pPr>
              <a:lnSpc>
                <a:spcPct val="80000"/>
              </a:lnSpc>
            </a:pPr>
            <a:r>
              <a:rPr lang="it-IT" sz="1000" b="1" dirty="0">
                <a:solidFill>
                  <a:schemeClr val="bg1"/>
                </a:solidFill>
                <a:latin typeface="Franklin Gothic Book"/>
                <a:cs typeface="Franklin Gothic Book"/>
              </a:rPr>
              <a:t>PREZZO SPECIALE €  800 cad.</a:t>
            </a:r>
          </a:p>
        </p:txBody>
      </p:sp>
      <p:sp>
        <p:nvSpPr>
          <p:cNvPr id="23" name="Rettangolo 22"/>
          <p:cNvSpPr/>
          <p:nvPr/>
        </p:nvSpPr>
        <p:spPr>
          <a:xfrm>
            <a:off x="286249" y="3278576"/>
            <a:ext cx="1208825" cy="276999"/>
          </a:xfrm>
          <a:prstGeom prst="rect">
            <a:avLst/>
          </a:prstGeom>
        </p:spPr>
        <p:txBody>
          <a:bodyPr wrap="square">
            <a:spAutoFit/>
          </a:bodyPr>
          <a:lstStyle/>
          <a:p>
            <a:pPr>
              <a:lnSpc>
                <a:spcPct val="70000"/>
              </a:lnSpc>
            </a:pPr>
            <a:endParaRPr lang="it-IT" sz="800" dirty="0">
              <a:solidFill>
                <a:schemeClr val="bg1"/>
              </a:solidFill>
              <a:latin typeface="Franklin Gothic Book"/>
              <a:cs typeface="Franklin Gothic Book"/>
            </a:endParaRPr>
          </a:p>
          <a:p>
            <a:pPr>
              <a:lnSpc>
                <a:spcPct val="80000"/>
              </a:lnSpc>
            </a:pPr>
            <a:r>
              <a:rPr lang="it-IT" sz="800" dirty="0">
                <a:solidFill>
                  <a:schemeClr val="bg1"/>
                </a:solidFill>
                <a:latin typeface="Franklin Gothic Book"/>
                <a:cs typeface="Franklin Gothic Book"/>
              </a:rPr>
              <a:t>Listino	€ 1.800</a:t>
            </a:r>
          </a:p>
        </p:txBody>
      </p:sp>
      <p:pic>
        <p:nvPicPr>
          <p:cNvPr id="1026" name="Picture 2" descr="Archivio Storico - Il Sole 24 ORE">
            <a:extLst>
              <a:ext uri="{FF2B5EF4-FFF2-40B4-BE49-F238E27FC236}">
                <a16:creationId xmlns:a16="http://schemas.microsoft.com/office/drawing/2014/main" id="{292D32FA-F5F5-453C-A27C-9B2ADF335D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88" y="2015504"/>
            <a:ext cx="3818622" cy="2007856"/>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numero diapositiva 5">
            <a:extLst>
              <a:ext uri="{FF2B5EF4-FFF2-40B4-BE49-F238E27FC236}">
                <a16:creationId xmlns:a16="http://schemas.microsoft.com/office/drawing/2014/main" id="{2FB1B7CD-7F12-39B7-CD4A-053E33D38FF6}"/>
              </a:ext>
            </a:extLst>
          </p:cNvPr>
          <p:cNvSpPr>
            <a:spLocks noGrp="1"/>
          </p:cNvSpPr>
          <p:nvPr>
            <p:ph type="sldNum" sz="quarter" idx="12"/>
          </p:nvPr>
        </p:nvSpPr>
        <p:spPr/>
        <p:txBody>
          <a:bodyPr/>
          <a:lstStyle/>
          <a:p>
            <a:fld id="{9B213E47-7D87-1444-9A76-101074257B51}" type="slidenum">
              <a:rPr lang="it-IT" smtClean="0"/>
              <a:pPr/>
              <a:t>39</a:t>
            </a:fld>
            <a:endParaRPr lang="it-IT" dirty="0"/>
          </a:p>
        </p:txBody>
      </p:sp>
    </p:spTree>
    <p:custDataLst>
      <p:tags r:id="rId1"/>
    </p:custDataLst>
    <p:extLst>
      <p:ext uri="{BB962C8B-B14F-4D97-AF65-F5344CB8AC3E}">
        <p14:creationId xmlns:p14="http://schemas.microsoft.com/office/powerpoint/2010/main" val="3838319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 y="0"/>
            <a:ext cx="9144001" cy="5143500"/>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2" name="CasellaDiTesto 1"/>
          <p:cNvSpPr txBox="1"/>
          <p:nvPr/>
        </p:nvSpPr>
        <p:spPr>
          <a:xfrm>
            <a:off x="2867025" y="1209335"/>
            <a:ext cx="6075935" cy="1162390"/>
          </a:xfrm>
          <a:prstGeom prst="rect">
            <a:avLst/>
          </a:prstGeom>
          <a:noFill/>
        </p:spPr>
        <p:txBody>
          <a:bodyPr wrap="square" tIns="0" bIns="0" rtlCol="0" anchor="t" anchorCtr="0">
            <a:noAutofit/>
          </a:bodyPr>
          <a:lstStyle/>
          <a:p>
            <a:pPr>
              <a:lnSpc>
                <a:spcPct val="80000"/>
              </a:lnSpc>
              <a:spcBef>
                <a:spcPts val="610"/>
              </a:spcBef>
            </a:pPr>
            <a:r>
              <a:rPr lang="it-IT" sz="2800" b="1" dirty="0">
                <a:solidFill>
                  <a:srgbClr val="FFFFFF"/>
                </a:solidFill>
                <a:latin typeface="Trebuchet MS"/>
                <a:cs typeface="Trebuchet MS"/>
              </a:rPr>
              <a:t>Promozione servizi Area Publishing per la singola Associazione e i loro Associati</a:t>
            </a:r>
          </a:p>
        </p:txBody>
      </p:sp>
      <p:sp>
        <p:nvSpPr>
          <p:cNvPr id="4" name="CasellaDiTesto 3"/>
          <p:cNvSpPr txBox="1"/>
          <p:nvPr/>
        </p:nvSpPr>
        <p:spPr>
          <a:xfrm>
            <a:off x="1510399" y="576212"/>
            <a:ext cx="1537601" cy="2862322"/>
          </a:xfrm>
          <a:prstGeom prst="rect">
            <a:avLst/>
          </a:prstGeom>
          <a:noFill/>
        </p:spPr>
        <p:txBody>
          <a:bodyPr wrap="none" rtlCol="0">
            <a:spAutoFit/>
          </a:bodyPr>
          <a:lstStyle/>
          <a:p>
            <a:pPr algn="r"/>
            <a:r>
              <a:rPr lang="it-IT" sz="18000" b="1" kern="0" dirty="0">
                <a:solidFill>
                  <a:schemeClr val="bg1"/>
                </a:solidFill>
                <a:latin typeface="Trebuchet MS"/>
                <a:cs typeface="Trebuchet MS"/>
              </a:rPr>
              <a:t>1</a:t>
            </a:r>
          </a:p>
        </p:txBody>
      </p:sp>
      <p:sp>
        <p:nvSpPr>
          <p:cNvPr id="5" name="Segnaposto numero diapositiva 4">
            <a:extLst>
              <a:ext uri="{FF2B5EF4-FFF2-40B4-BE49-F238E27FC236}">
                <a16:creationId xmlns:a16="http://schemas.microsoft.com/office/drawing/2014/main" id="{70FE5110-AEDE-AC82-1918-A8B5FF5318E7}"/>
              </a:ext>
            </a:extLst>
          </p:cNvPr>
          <p:cNvSpPr>
            <a:spLocks noGrp="1"/>
          </p:cNvSpPr>
          <p:nvPr>
            <p:ph type="sldNum" sz="quarter" idx="12"/>
          </p:nvPr>
        </p:nvSpPr>
        <p:spPr/>
        <p:txBody>
          <a:bodyPr/>
          <a:lstStyle/>
          <a:p>
            <a:fld id="{9B213E47-7D87-1444-9A76-101074257B51}" type="slidenum">
              <a:rPr lang="it-IT" smtClean="0"/>
              <a:pPr/>
              <a:t>4</a:t>
            </a:fld>
            <a:endParaRPr lang="it-IT" dirty="0"/>
          </a:p>
        </p:txBody>
      </p:sp>
    </p:spTree>
    <p:custDataLst>
      <p:tags r:id="rId1"/>
    </p:custDataLst>
    <p:extLst>
      <p:ext uri="{BB962C8B-B14F-4D97-AF65-F5344CB8AC3E}">
        <p14:creationId xmlns:p14="http://schemas.microsoft.com/office/powerpoint/2010/main" val="174647683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1E5CAD1F-CB39-12A9-84C7-809E75C08403}"/>
              </a:ext>
            </a:extLst>
          </p:cNvPr>
          <p:cNvSpPr txBox="1"/>
          <p:nvPr/>
        </p:nvSpPr>
        <p:spPr>
          <a:xfrm>
            <a:off x="572694" y="624697"/>
            <a:ext cx="6934714" cy="497588"/>
          </a:xfrm>
          <a:prstGeom prst="rect">
            <a:avLst/>
          </a:prstGeom>
          <a:noFill/>
        </p:spPr>
        <p:txBody>
          <a:bodyPr wrap="square" tIns="0" bIns="0" rtlCol="0" anchor="t" anchorCtr="0">
            <a:noAutofit/>
          </a:bodyPr>
          <a:lstStyle/>
          <a:p>
            <a:r>
              <a:rPr lang="it-IT" sz="2800" b="1" dirty="0">
                <a:latin typeface="Trebuchet MS"/>
                <a:cs typeface="Trebuchet MS"/>
              </a:rPr>
              <a:t>RADIOCOR - RCO BASE  </a:t>
            </a:r>
            <a:endParaRPr lang="it-IT" sz="2800" b="1" dirty="0">
              <a:solidFill>
                <a:srgbClr val="FF0000"/>
              </a:solidFill>
              <a:latin typeface="Trebuchet MS"/>
              <a:cs typeface="Trebuchet MS"/>
            </a:endParaRPr>
          </a:p>
        </p:txBody>
      </p:sp>
      <p:sp>
        <p:nvSpPr>
          <p:cNvPr id="6" name="Rettangolo 5">
            <a:extLst>
              <a:ext uri="{FF2B5EF4-FFF2-40B4-BE49-F238E27FC236}">
                <a16:creationId xmlns:a16="http://schemas.microsoft.com/office/drawing/2014/main" id="{D3646A61-BBF0-7C01-A0A4-78D0F08A4F36}"/>
              </a:ext>
            </a:extLst>
          </p:cNvPr>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7" name="Immagine 6" descr="LOGO 24 ORE.png">
            <a:extLst>
              <a:ext uri="{FF2B5EF4-FFF2-40B4-BE49-F238E27FC236}">
                <a16:creationId xmlns:a16="http://schemas.microsoft.com/office/drawing/2014/main" id="{7E0DA911-B09C-91DB-B0DC-91E6FEEA1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43"/>
            <a:ext cx="1576703" cy="693005"/>
          </a:xfrm>
          <a:prstGeom prst="rect">
            <a:avLst/>
          </a:prstGeom>
        </p:spPr>
      </p:pic>
      <p:sp>
        <p:nvSpPr>
          <p:cNvPr id="8" name="CasellaDiTesto 7">
            <a:extLst>
              <a:ext uri="{FF2B5EF4-FFF2-40B4-BE49-F238E27FC236}">
                <a16:creationId xmlns:a16="http://schemas.microsoft.com/office/drawing/2014/main" id="{97FD20A8-2EDD-2F85-35FC-A6A1953BFBAD}"/>
              </a:ext>
            </a:extLst>
          </p:cNvPr>
          <p:cNvSpPr txBox="1"/>
          <p:nvPr/>
        </p:nvSpPr>
        <p:spPr>
          <a:xfrm>
            <a:off x="316381" y="1416736"/>
            <a:ext cx="4464819" cy="3416320"/>
          </a:xfrm>
          <a:prstGeom prst="rect">
            <a:avLst/>
          </a:prstGeom>
          <a:noFill/>
        </p:spPr>
        <p:txBody>
          <a:bodyPr wrap="square" rtlCol="0">
            <a:spAutoFit/>
          </a:bodyPr>
          <a:lstStyle/>
          <a:p>
            <a:pPr algn="just"/>
            <a:r>
              <a:rPr lang="it-IT" sz="1200" dirty="0"/>
              <a:t>L'informazione politico-economico-finanziaria in tempo reale del Sole 24 ORE è affidata all' Agenzia di stampa Il Sole 24 ORE Radiocor, che può̀ vantare oltre mezzo secolo di esperienza nella raccolta, elaborazione e diffusione di notizie in tempo reale.</a:t>
            </a:r>
          </a:p>
          <a:p>
            <a:pPr algn="just"/>
            <a:endParaRPr lang="it-IT" sz="1200" dirty="0"/>
          </a:p>
          <a:p>
            <a:pPr algn="just"/>
            <a:r>
              <a:rPr lang="it-IT" sz="1200" dirty="0"/>
              <a:t>Il </a:t>
            </a:r>
            <a:r>
              <a:rPr lang="it-IT" sz="1200" b="1" dirty="0"/>
              <a:t>Notiziario RCO BASE </a:t>
            </a:r>
            <a:r>
              <a:rPr lang="it-IT" sz="1200" dirty="0"/>
              <a:t>prevede la copertura </a:t>
            </a:r>
            <a:r>
              <a:rPr lang="it-IT" sz="1200" dirty="0" err="1"/>
              <a:t>real</a:t>
            </a:r>
            <a:r>
              <a:rPr lang="it-IT" sz="1200" dirty="0"/>
              <a:t> time di tutte le notizie relative agli avvenimenti della Politica e dell’Economia italiana: dalla attività governativa, a quella parlamentare e dei partiti politici, dalle associazioni sindacali e industriali alle politiche del lavoro, oltre a riportare i principali accordi industriali e partnership nazionali e internazionali.</a:t>
            </a:r>
          </a:p>
          <a:p>
            <a:pPr algn="just"/>
            <a:r>
              <a:rPr lang="it-IT" sz="1200" dirty="0"/>
              <a:t>Il Notiziario dedica particolare attenzione al tema della Sostenibilità: incentivi pubblici, le iniziative di enti e organizzazioni; le politiche per lo sviluppo sostenibile, gli atti di governo e la normativa, i regolamenti sovranazionali, analisi e ricerche</a:t>
            </a:r>
          </a:p>
          <a:p>
            <a:pPr algn="just"/>
            <a:r>
              <a:rPr lang="it-IT" sz="1200" dirty="0"/>
              <a:t>La copertura è giornaliera e 7/7 giorni alla settimana, con una produzione di circa 300 notizie al giorno  </a:t>
            </a:r>
          </a:p>
          <a:p>
            <a:pPr algn="just"/>
            <a:endParaRPr lang="it-IT" sz="1200" dirty="0"/>
          </a:p>
        </p:txBody>
      </p:sp>
      <p:pic>
        <p:nvPicPr>
          <p:cNvPr id="10" name="Immagine 9">
            <a:extLst>
              <a:ext uri="{FF2B5EF4-FFF2-40B4-BE49-F238E27FC236}">
                <a16:creationId xmlns:a16="http://schemas.microsoft.com/office/drawing/2014/main" id="{267FBAB3-9D16-F95D-A394-9C432B81A065}"/>
              </a:ext>
            </a:extLst>
          </p:cNvPr>
          <p:cNvPicPr>
            <a:picLocks noChangeAspect="1"/>
          </p:cNvPicPr>
          <p:nvPr/>
        </p:nvPicPr>
        <p:blipFill>
          <a:blip r:embed="rId4"/>
          <a:stretch>
            <a:fillRect/>
          </a:stretch>
        </p:blipFill>
        <p:spPr>
          <a:xfrm>
            <a:off x="5144124" y="1122285"/>
            <a:ext cx="3750494" cy="3682612"/>
          </a:xfrm>
          <a:prstGeom prst="rect">
            <a:avLst/>
          </a:prstGeom>
        </p:spPr>
      </p:pic>
      <p:sp>
        <p:nvSpPr>
          <p:cNvPr id="9" name="Segnaposto numero diapositiva 8">
            <a:extLst>
              <a:ext uri="{FF2B5EF4-FFF2-40B4-BE49-F238E27FC236}">
                <a16:creationId xmlns:a16="http://schemas.microsoft.com/office/drawing/2014/main" id="{04093747-71D7-6D5E-F1F5-FEEB28CDC48E}"/>
              </a:ext>
            </a:extLst>
          </p:cNvPr>
          <p:cNvSpPr>
            <a:spLocks noGrp="1"/>
          </p:cNvSpPr>
          <p:nvPr>
            <p:ph type="sldNum" sz="quarter" idx="12"/>
          </p:nvPr>
        </p:nvSpPr>
        <p:spPr/>
        <p:txBody>
          <a:bodyPr/>
          <a:lstStyle/>
          <a:p>
            <a:fld id="{9B213E47-7D87-1444-9A76-101074257B51}" type="slidenum">
              <a:rPr lang="it-IT" smtClean="0"/>
              <a:pPr/>
              <a:t>40</a:t>
            </a:fld>
            <a:endParaRPr lang="it-IT" dirty="0"/>
          </a:p>
        </p:txBody>
      </p:sp>
    </p:spTree>
    <p:custDataLst>
      <p:tags r:id="rId1"/>
    </p:custDataLst>
    <p:extLst>
      <p:ext uri="{BB962C8B-B14F-4D97-AF65-F5344CB8AC3E}">
        <p14:creationId xmlns:p14="http://schemas.microsoft.com/office/powerpoint/2010/main" val="2979109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p:nvPr/>
        </p:nvCxnSpPr>
        <p:spPr>
          <a:xfrm>
            <a:off x="8382176" y="301071"/>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6"/>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17" name="CasellaDiTesto 16"/>
          <p:cNvSpPr txBox="1"/>
          <p:nvPr/>
        </p:nvSpPr>
        <p:spPr>
          <a:xfrm>
            <a:off x="737245" y="1922152"/>
            <a:ext cx="3350095" cy="590931"/>
          </a:xfrm>
          <a:prstGeom prst="rect">
            <a:avLst/>
          </a:prstGeom>
          <a:noFill/>
        </p:spPr>
        <p:txBody>
          <a:bodyPr wrap="square" lIns="0" tIns="0" rIns="0" bIns="0" rtlCol="0">
            <a:spAutoFit/>
          </a:bodyPr>
          <a:lstStyle/>
          <a:p>
            <a:pPr>
              <a:lnSpc>
                <a:spcPct val="80000"/>
              </a:lnSpc>
            </a:pPr>
            <a:r>
              <a:rPr lang="it-IT" sz="1200" i="1" spc="70" dirty="0">
                <a:solidFill>
                  <a:srgbClr val="FFFFFF"/>
                </a:solidFill>
                <a:latin typeface="Times New Roman"/>
                <a:cs typeface="Times New Roman"/>
              </a:rPr>
              <a:t>RCO ON LINE</a:t>
            </a:r>
          </a:p>
          <a:p>
            <a:pPr>
              <a:lnSpc>
                <a:spcPct val="80000"/>
              </a:lnSpc>
            </a:pPr>
            <a:endParaRPr lang="it-IT" sz="1200" i="1" spc="70" dirty="0">
              <a:solidFill>
                <a:srgbClr val="FFFFFF"/>
              </a:solidFill>
              <a:latin typeface="Times New Roman"/>
              <a:cs typeface="Times New Roman"/>
            </a:endParaRPr>
          </a:p>
          <a:p>
            <a:pPr>
              <a:lnSpc>
                <a:spcPct val="80000"/>
              </a:lnSpc>
            </a:pPr>
            <a:r>
              <a:rPr lang="it-IT" sz="1200" i="1" spc="70" dirty="0">
                <a:solidFill>
                  <a:srgbClr val="FFFFFF"/>
                </a:solidFill>
                <a:latin typeface="Times New Roman"/>
                <a:cs typeface="Times New Roman"/>
              </a:rPr>
              <a:t>OFFERTA RISERVATA A SISTEMA CONFINDUSTRIA</a:t>
            </a:r>
          </a:p>
        </p:txBody>
      </p:sp>
      <p:sp>
        <p:nvSpPr>
          <p:cNvPr id="32" name="CasellaDiTesto 31"/>
          <p:cNvSpPr txBox="1"/>
          <p:nvPr/>
        </p:nvSpPr>
        <p:spPr>
          <a:xfrm>
            <a:off x="572694" y="624697"/>
            <a:ext cx="6934714" cy="497588"/>
          </a:xfrm>
          <a:prstGeom prst="rect">
            <a:avLst/>
          </a:prstGeom>
          <a:noFill/>
        </p:spPr>
        <p:txBody>
          <a:bodyPr wrap="square" tIns="0" bIns="0" rtlCol="0" anchor="t" anchorCtr="0">
            <a:noAutofit/>
          </a:bodyPr>
          <a:lstStyle/>
          <a:p>
            <a:r>
              <a:rPr lang="it-IT" sz="2800" b="1" dirty="0">
                <a:latin typeface="Trebuchet MS"/>
                <a:cs typeface="Trebuchet MS"/>
              </a:rPr>
              <a:t>RADIOCOR - RCO PLUS  </a:t>
            </a:r>
            <a:endParaRPr lang="it-IT" sz="2800" b="1" dirty="0">
              <a:solidFill>
                <a:srgbClr val="FF0000"/>
              </a:solidFill>
              <a:latin typeface="Trebuchet MS"/>
              <a:cs typeface="Trebuchet MS"/>
            </a:endParaRPr>
          </a:p>
        </p:txBody>
      </p:sp>
      <p:sp>
        <p:nvSpPr>
          <p:cNvPr id="15" name="Rettangolo 14"/>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6" name="Immagine 15" descr="LOGO 24 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43"/>
            <a:ext cx="1576703" cy="693005"/>
          </a:xfrm>
          <a:prstGeom prst="rect">
            <a:avLst/>
          </a:prstGeom>
        </p:spPr>
      </p:pic>
      <p:sp>
        <p:nvSpPr>
          <p:cNvPr id="2" name="CasellaDiTesto 1"/>
          <p:cNvSpPr txBox="1"/>
          <p:nvPr/>
        </p:nvSpPr>
        <p:spPr>
          <a:xfrm>
            <a:off x="572694" y="1466613"/>
            <a:ext cx="7254240" cy="3231654"/>
          </a:xfrm>
          <a:prstGeom prst="rect">
            <a:avLst/>
          </a:prstGeom>
          <a:noFill/>
        </p:spPr>
        <p:txBody>
          <a:bodyPr wrap="square" rtlCol="0">
            <a:spAutoFit/>
          </a:bodyPr>
          <a:lstStyle/>
          <a:p>
            <a:pPr algn="just"/>
            <a:r>
              <a:rPr lang="it-IT" sz="1200" dirty="0"/>
              <a:t>Il </a:t>
            </a:r>
            <a:r>
              <a:rPr lang="it-IT" sz="1200" b="1" dirty="0"/>
              <a:t>Notiziario RCO Plus </a:t>
            </a:r>
            <a:r>
              <a:rPr lang="it-IT" sz="1200" dirty="0"/>
              <a:t>comprende, oltre al notiziario base </a:t>
            </a:r>
            <a:r>
              <a:rPr lang="it-IT" sz="1200" b="1" dirty="0"/>
              <a:t>RCO – BASE, </a:t>
            </a:r>
            <a:r>
              <a:rPr lang="it-IT" sz="1200" dirty="0"/>
              <a:t>una serie di </a:t>
            </a:r>
            <a:r>
              <a:rPr lang="it-IT" sz="1200" dirty="0">
                <a:solidFill>
                  <a:srgbClr val="000000"/>
                </a:solidFill>
                <a:cs typeface="Arial" pitchFamily="34" charset="0"/>
              </a:rPr>
              <a:t>notiziari dedicati al mondo delle imprese per offrire una informativa tempestiva ma nello stesso tempo </a:t>
            </a:r>
            <a:r>
              <a:rPr lang="it-IT" sz="1200" b="1" dirty="0">
                <a:solidFill>
                  <a:srgbClr val="000000"/>
                </a:solidFill>
                <a:cs typeface="Arial" pitchFamily="34" charset="0"/>
              </a:rPr>
              <a:t>completa e approfondita </a:t>
            </a:r>
            <a:r>
              <a:rPr lang="it-IT" sz="1200" dirty="0">
                <a:solidFill>
                  <a:srgbClr val="000000"/>
                </a:solidFill>
                <a:cs typeface="Arial" pitchFamily="34" charset="0"/>
              </a:rPr>
              <a:t>sia sull’andamento economico che sul </a:t>
            </a:r>
            <a:r>
              <a:rPr lang="it-IT" sz="1200" b="1" dirty="0">
                <a:solidFill>
                  <a:srgbClr val="000000"/>
                </a:solidFill>
                <a:cs typeface="Arial" pitchFamily="34" charset="0"/>
              </a:rPr>
              <a:t>contesto normativo </a:t>
            </a:r>
            <a:r>
              <a:rPr lang="it-IT" sz="1200" dirty="0">
                <a:solidFill>
                  <a:srgbClr val="000000"/>
                </a:solidFill>
                <a:cs typeface="Arial" pitchFamily="34" charset="0"/>
              </a:rPr>
              <a:t>di riferimento. Viene dedicata particolare attenzione ai settori della </a:t>
            </a:r>
            <a:r>
              <a:rPr lang="it-IT" sz="1200" b="1" dirty="0">
                <a:solidFill>
                  <a:srgbClr val="000000"/>
                </a:solidFill>
                <a:cs typeface="Arial" pitchFamily="34" charset="0"/>
              </a:rPr>
              <a:t>Sanità</a:t>
            </a:r>
            <a:r>
              <a:rPr lang="it-IT" sz="1200" dirty="0">
                <a:solidFill>
                  <a:srgbClr val="000000"/>
                </a:solidFill>
                <a:cs typeface="Arial" pitchFamily="34" charset="0"/>
              </a:rPr>
              <a:t> e dell’industria </a:t>
            </a:r>
            <a:r>
              <a:rPr lang="it-IT" sz="1200" b="1" dirty="0">
                <a:solidFill>
                  <a:srgbClr val="000000"/>
                </a:solidFill>
                <a:cs typeface="Arial" pitchFamily="34" charset="0"/>
              </a:rPr>
              <a:t>Agroalimentare</a:t>
            </a:r>
            <a:r>
              <a:rPr lang="it-IT" sz="1200" dirty="0">
                <a:solidFill>
                  <a:srgbClr val="000000"/>
                </a:solidFill>
                <a:cs typeface="Arial" pitchFamily="34" charset="0"/>
              </a:rPr>
              <a:t>, mentre n</a:t>
            </a:r>
            <a:r>
              <a:rPr lang="it-IT" sz="1200" dirty="0"/>
              <a:t>ei settori tematici </a:t>
            </a:r>
            <a:r>
              <a:rPr lang="it-IT" sz="1200" b="1" dirty="0"/>
              <a:t>dell’Edilizia, Opere Pubbliche, Lavori pubblici, Trasporti e Territorio, Enti Locali e Pubblica Amministrazione </a:t>
            </a:r>
            <a:r>
              <a:rPr lang="it-IT" sz="1200" dirty="0"/>
              <a:t>viene ampliato il livello di approfondimento e specializzazione delle notizie Radiocor. </a:t>
            </a:r>
          </a:p>
          <a:p>
            <a:pPr algn="just"/>
            <a:endParaRPr lang="it-IT" sz="1200" dirty="0"/>
          </a:p>
          <a:p>
            <a:pPr algn="just"/>
            <a:endParaRPr lang="it-IT" sz="1200" dirty="0"/>
          </a:p>
          <a:p>
            <a:pPr algn="just"/>
            <a:r>
              <a:rPr lang="it-IT" sz="1200" dirty="0"/>
              <a:t>Ai notiziari di settore si aggiunge un servizio dedicato agli </a:t>
            </a:r>
            <a:r>
              <a:rPr lang="it-IT" sz="1200" b="1" dirty="0"/>
              <a:t>Studi Legali</a:t>
            </a:r>
            <a:r>
              <a:rPr lang="it-IT" sz="1200" dirty="0"/>
              <a:t>. Informazione in diretta anche sulle grandi operazioni curate dagli studi: quali operazioni e quali advisor legali nel merger and </a:t>
            </a:r>
            <a:r>
              <a:rPr lang="it-IT" sz="1200" dirty="0" err="1"/>
              <a:t>aquisition</a:t>
            </a:r>
            <a:r>
              <a:rPr lang="it-IT" sz="1200" dirty="0"/>
              <a:t>, nelle Opa e in generale nei deal di primo piano.</a:t>
            </a:r>
          </a:p>
          <a:p>
            <a:pPr algn="just"/>
            <a:endParaRPr lang="it-IT" sz="1200" dirty="0"/>
          </a:p>
          <a:p>
            <a:pPr algn="just"/>
            <a:r>
              <a:rPr lang="it-IT" sz="1200" dirty="0"/>
              <a:t>Inoltre Radiocor Plus è integrato dal notiziario </a:t>
            </a:r>
            <a:r>
              <a:rPr lang="it-IT" sz="1200" b="1" dirty="0"/>
              <a:t>Fondi UE</a:t>
            </a:r>
            <a:r>
              <a:rPr lang="it-IT" sz="1200" dirty="0"/>
              <a:t>, finalizzato a dare informazioni aggiornate e tempestive sull’evoluzione del dibattito comunitario e nazionale per la definizione del quadro finanziario pluriennale post-2020 e del prossimo periodo di programmazione della politica di coesione. Ampio spazio viene dato alle notizie sui progetti finanziati dai Fondi per ogni singola Regione, con interviste a protagonisti e beneficiari. Ogni settimana sono segnalati gli incentivi e i bandi UE per le imprese e gli enti locali.</a:t>
            </a:r>
          </a:p>
        </p:txBody>
      </p:sp>
      <p:sp>
        <p:nvSpPr>
          <p:cNvPr id="6" name="Segnaposto numero diapositiva 5">
            <a:extLst>
              <a:ext uri="{FF2B5EF4-FFF2-40B4-BE49-F238E27FC236}">
                <a16:creationId xmlns:a16="http://schemas.microsoft.com/office/drawing/2014/main" id="{3F9CA103-18C8-28E6-5755-021CD25F93D8}"/>
              </a:ext>
            </a:extLst>
          </p:cNvPr>
          <p:cNvSpPr>
            <a:spLocks noGrp="1"/>
          </p:cNvSpPr>
          <p:nvPr>
            <p:ph type="sldNum" sz="quarter" idx="12"/>
          </p:nvPr>
        </p:nvSpPr>
        <p:spPr/>
        <p:txBody>
          <a:bodyPr/>
          <a:lstStyle/>
          <a:p>
            <a:fld id="{9B213E47-7D87-1444-9A76-101074257B51}" type="slidenum">
              <a:rPr lang="it-IT" smtClean="0"/>
              <a:pPr/>
              <a:t>41</a:t>
            </a:fld>
            <a:endParaRPr lang="it-IT" dirty="0"/>
          </a:p>
        </p:txBody>
      </p:sp>
    </p:spTree>
    <p:custDataLst>
      <p:tags r:id="rId1"/>
    </p:custDataLst>
    <p:extLst>
      <p:ext uri="{BB962C8B-B14F-4D97-AF65-F5344CB8AC3E}">
        <p14:creationId xmlns:p14="http://schemas.microsoft.com/office/powerpoint/2010/main" val="1036122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798BBBF-7D5C-DBD4-D959-447CEF9A7707}"/>
              </a:ext>
            </a:extLst>
          </p:cNvPr>
          <p:cNvPicPr>
            <a:picLocks noChangeAspect="1"/>
          </p:cNvPicPr>
          <p:nvPr/>
        </p:nvPicPr>
        <p:blipFill>
          <a:blip r:embed="rId3"/>
          <a:stretch>
            <a:fillRect/>
          </a:stretch>
        </p:blipFill>
        <p:spPr>
          <a:xfrm>
            <a:off x="4732318" y="1235914"/>
            <a:ext cx="4180257" cy="3805193"/>
          </a:xfrm>
          <a:prstGeom prst="rect">
            <a:avLst/>
          </a:prstGeom>
        </p:spPr>
      </p:pic>
      <p:cxnSp>
        <p:nvCxnSpPr>
          <p:cNvPr id="13" name="Connettore 1 12"/>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32" name="CasellaDiTesto 31"/>
          <p:cNvSpPr txBox="1"/>
          <p:nvPr/>
        </p:nvSpPr>
        <p:spPr>
          <a:xfrm>
            <a:off x="420355" y="756659"/>
            <a:ext cx="6934714" cy="497588"/>
          </a:xfrm>
          <a:prstGeom prst="rect">
            <a:avLst/>
          </a:prstGeom>
          <a:noFill/>
        </p:spPr>
        <p:txBody>
          <a:bodyPr wrap="square" tIns="0" bIns="0" rtlCol="0" anchor="t" anchorCtr="0">
            <a:noAutofit/>
          </a:bodyPr>
          <a:lstStyle/>
          <a:p>
            <a:r>
              <a:rPr lang="it-IT" sz="2800" b="1" dirty="0">
                <a:latin typeface="Trebuchet MS"/>
                <a:cs typeface="Trebuchet MS"/>
              </a:rPr>
              <a:t>DOW JONES RADIOCOR - DJR</a:t>
            </a:r>
            <a:endParaRPr lang="it-IT" sz="2800" b="1" dirty="0">
              <a:solidFill>
                <a:srgbClr val="FF0000"/>
              </a:solidFill>
              <a:latin typeface="Trebuchet MS"/>
              <a:cs typeface="Trebuchet MS"/>
            </a:endParaRPr>
          </a:p>
        </p:txBody>
      </p:sp>
      <p:sp>
        <p:nvSpPr>
          <p:cNvPr id="15" name="Rettangolo 14"/>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6" name="Immagine 15" descr="LOGO 24 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19" name="Rettangolo 18"/>
          <p:cNvSpPr/>
          <p:nvPr/>
        </p:nvSpPr>
        <p:spPr>
          <a:xfrm>
            <a:off x="285828" y="2809312"/>
            <a:ext cx="1087823" cy="276999"/>
          </a:xfrm>
          <a:prstGeom prst="rect">
            <a:avLst/>
          </a:prstGeom>
        </p:spPr>
        <p:txBody>
          <a:bodyPr wrap="square">
            <a:spAutoFit/>
          </a:bodyPr>
          <a:lstStyle/>
          <a:p>
            <a:pPr>
              <a:lnSpc>
                <a:spcPct val="70000"/>
              </a:lnSpc>
            </a:pPr>
            <a:endParaRPr lang="it-IT" sz="800" dirty="0">
              <a:solidFill>
                <a:schemeClr val="bg1"/>
              </a:solidFill>
              <a:latin typeface="Franklin Gothic Book"/>
              <a:cs typeface="Franklin Gothic Book"/>
            </a:endParaRPr>
          </a:p>
          <a:p>
            <a:pPr>
              <a:lnSpc>
                <a:spcPct val="80000"/>
              </a:lnSpc>
            </a:pPr>
            <a:r>
              <a:rPr lang="it-IT" sz="800" dirty="0">
                <a:solidFill>
                  <a:schemeClr val="bg1"/>
                </a:solidFill>
                <a:latin typeface="Franklin Gothic Book"/>
                <a:cs typeface="Franklin Gothic Book"/>
              </a:rPr>
              <a:t>Listino	€ 1.440</a:t>
            </a:r>
          </a:p>
        </p:txBody>
      </p:sp>
      <p:sp>
        <p:nvSpPr>
          <p:cNvPr id="20" name="Rettangolo 19"/>
          <p:cNvSpPr/>
          <p:nvPr/>
        </p:nvSpPr>
        <p:spPr>
          <a:xfrm>
            <a:off x="1297890" y="2802388"/>
            <a:ext cx="2648011" cy="290849"/>
          </a:xfrm>
          <a:prstGeom prst="rect">
            <a:avLst/>
          </a:prstGeom>
        </p:spPr>
        <p:txBody>
          <a:bodyPr wrap="square">
            <a:spAutoFit/>
          </a:bodyPr>
          <a:lstStyle/>
          <a:p>
            <a:pPr>
              <a:lnSpc>
                <a:spcPct val="70000"/>
              </a:lnSpc>
            </a:pPr>
            <a:endParaRPr lang="it-IT" sz="700" dirty="0">
              <a:solidFill>
                <a:schemeClr val="bg1"/>
              </a:solidFill>
              <a:latin typeface="Franklin Gothic Book"/>
              <a:cs typeface="Franklin Gothic Book"/>
            </a:endParaRPr>
          </a:p>
          <a:p>
            <a:pPr>
              <a:lnSpc>
                <a:spcPct val="80000"/>
              </a:lnSpc>
            </a:pPr>
            <a:r>
              <a:rPr lang="it-IT" sz="1000" b="1" dirty="0">
                <a:solidFill>
                  <a:schemeClr val="bg1"/>
                </a:solidFill>
                <a:latin typeface="Franklin Gothic Book"/>
                <a:cs typeface="Franklin Gothic Book"/>
              </a:rPr>
              <a:t>PREZZO SPECIALE €  800 cad.</a:t>
            </a:r>
          </a:p>
        </p:txBody>
      </p:sp>
      <p:sp>
        <p:nvSpPr>
          <p:cNvPr id="23" name="Rettangolo 22"/>
          <p:cNvSpPr/>
          <p:nvPr/>
        </p:nvSpPr>
        <p:spPr>
          <a:xfrm>
            <a:off x="286249" y="3278576"/>
            <a:ext cx="1208825" cy="276999"/>
          </a:xfrm>
          <a:prstGeom prst="rect">
            <a:avLst/>
          </a:prstGeom>
        </p:spPr>
        <p:txBody>
          <a:bodyPr wrap="square">
            <a:spAutoFit/>
          </a:bodyPr>
          <a:lstStyle/>
          <a:p>
            <a:pPr>
              <a:lnSpc>
                <a:spcPct val="70000"/>
              </a:lnSpc>
            </a:pPr>
            <a:endParaRPr lang="it-IT" sz="800" dirty="0">
              <a:solidFill>
                <a:schemeClr val="bg1"/>
              </a:solidFill>
              <a:latin typeface="Franklin Gothic Book"/>
              <a:cs typeface="Franklin Gothic Book"/>
            </a:endParaRPr>
          </a:p>
          <a:p>
            <a:pPr>
              <a:lnSpc>
                <a:spcPct val="80000"/>
              </a:lnSpc>
            </a:pPr>
            <a:r>
              <a:rPr lang="it-IT" sz="800" dirty="0">
                <a:solidFill>
                  <a:schemeClr val="bg1"/>
                </a:solidFill>
                <a:latin typeface="Franklin Gothic Book"/>
                <a:cs typeface="Franklin Gothic Book"/>
              </a:rPr>
              <a:t>Listino	€ 1.800</a:t>
            </a:r>
          </a:p>
        </p:txBody>
      </p:sp>
      <p:sp>
        <p:nvSpPr>
          <p:cNvPr id="4" name="Segnaposto contenuto 9">
            <a:extLst>
              <a:ext uri="{FF2B5EF4-FFF2-40B4-BE49-F238E27FC236}">
                <a16:creationId xmlns:a16="http://schemas.microsoft.com/office/drawing/2014/main" id="{3A9AADF0-20D9-5794-97A8-06D95EDAA551}"/>
              </a:ext>
            </a:extLst>
          </p:cNvPr>
          <p:cNvSpPr txBox="1">
            <a:spLocks/>
          </p:cNvSpPr>
          <p:nvPr/>
        </p:nvSpPr>
        <p:spPr>
          <a:xfrm>
            <a:off x="320183" y="1476061"/>
            <a:ext cx="4290712" cy="3154128"/>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it-IT" sz="1725" dirty="0">
              <a:latin typeface="Aptos" panose="020B0004020202020204" pitchFamily="34" charset="0"/>
            </a:endParaRPr>
          </a:p>
          <a:p>
            <a:pPr algn="just"/>
            <a:r>
              <a:rPr lang="it-IT" sz="1200" dirty="0">
                <a:solidFill>
                  <a:schemeClr val="tx1"/>
                </a:solidFill>
                <a:latin typeface="Calibri" panose="020F0502020204030204" pitchFamily="34" charset="0"/>
                <a:cs typeface="Calibri" panose="020F0502020204030204" pitchFamily="34" charset="0"/>
              </a:rPr>
              <a:t>Dalla partnership tra Dow Jones, uno dei più importanti player dell’informazione economico finanziaria del mondo e Il Sole 24 Ore Radiocor, nasce un nuovo notiziario </a:t>
            </a:r>
            <a:r>
              <a:rPr lang="it-IT" sz="1200" dirty="0" err="1">
                <a:solidFill>
                  <a:schemeClr val="tx1"/>
                </a:solidFill>
                <a:latin typeface="Calibri" panose="020F0502020204030204" pitchFamily="34" charset="0"/>
                <a:cs typeface="Calibri" panose="020F0502020204030204" pitchFamily="34" charset="0"/>
              </a:rPr>
              <a:t>real</a:t>
            </a:r>
            <a:r>
              <a:rPr lang="it-IT" sz="1200" dirty="0">
                <a:solidFill>
                  <a:schemeClr val="tx1"/>
                </a:solidFill>
                <a:latin typeface="Calibri" panose="020F0502020204030204" pitchFamily="34" charset="0"/>
                <a:cs typeface="Calibri" panose="020F0502020204030204" pitchFamily="34" charset="0"/>
              </a:rPr>
              <a:t> time in lingua italiana.</a:t>
            </a:r>
          </a:p>
          <a:p>
            <a:pPr algn="just"/>
            <a:endParaRPr lang="it-IT" sz="1200" dirty="0">
              <a:solidFill>
                <a:schemeClr val="tx1"/>
              </a:solidFill>
              <a:latin typeface="Calibri" panose="020F0502020204030204" pitchFamily="34" charset="0"/>
              <a:cs typeface="Calibri" panose="020F0502020204030204" pitchFamily="34" charset="0"/>
            </a:endParaRPr>
          </a:p>
          <a:p>
            <a:pPr algn="just"/>
            <a:r>
              <a:rPr lang="it-IT" sz="1200" dirty="0">
                <a:solidFill>
                  <a:schemeClr val="tx1"/>
                </a:solidFill>
                <a:latin typeface="Calibri" panose="020F0502020204030204" pitchFamily="34" charset="0"/>
                <a:cs typeface="Calibri" panose="020F0502020204030204" pitchFamily="34" charset="0"/>
              </a:rPr>
              <a:t>La redazione Radiocor seleziona e traduce </a:t>
            </a:r>
            <a:r>
              <a:rPr lang="it-IT" sz="1200" b="1" dirty="0">
                <a:solidFill>
                  <a:schemeClr val="tx1"/>
                </a:solidFill>
                <a:latin typeface="Calibri" panose="020F0502020204030204" pitchFamily="34" charset="0"/>
                <a:cs typeface="Calibri" panose="020F0502020204030204" pitchFamily="34" charset="0"/>
              </a:rPr>
              <a:t>40 notizie al giorno </a:t>
            </a:r>
            <a:r>
              <a:rPr lang="it-IT" sz="1200" dirty="0">
                <a:solidFill>
                  <a:schemeClr val="tx1"/>
                </a:solidFill>
                <a:latin typeface="Calibri" panose="020F0502020204030204" pitchFamily="34" charset="0"/>
                <a:cs typeface="Calibri" panose="020F0502020204030204" pitchFamily="34" charset="0"/>
              </a:rPr>
              <a:t>prodotte dalle redazioni Dow Jones, Wall Street Journal, Market Watch e </a:t>
            </a:r>
            <a:r>
              <a:rPr lang="it-IT" sz="1200" dirty="0" err="1">
                <a:solidFill>
                  <a:schemeClr val="tx1"/>
                </a:solidFill>
                <a:latin typeface="Calibri" panose="020F0502020204030204" pitchFamily="34" charset="0"/>
                <a:cs typeface="Calibri" panose="020F0502020204030204" pitchFamily="34" charset="0"/>
              </a:rPr>
              <a:t>Barron’s</a:t>
            </a:r>
            <a:endParaRPr lang="it-IT" sz="1200" dirty="0">
              <a:solidFill>
                <a:schemeClr val="tx1"/>
              </a:solidFill>
              <a:latin typeface="Calibri" panose="020F0502020204030204" pitchFamily="34" charset="0"/>
              <a:cs typeface="Calibri" panose="020F0502020204030204" pitchFamily="34" charset="0"/>
            </a:endParaRPr>
          </a:p>
          <a:p>
            <a:pPr algn="just"/>
            <a:endParaRPr lang="it-IT" sz="1200" dirty="0">
              <a:solidFill>
                <a:schemeClr val="tx1"/>
              </a:solidFill>
              <a:latin typeface="Calibri" panose="020F0502020204030204" pitchFamily="34" charset="0"/>
              <a:cs typeface="Calibri" panose="020F0502020204030204" pitchFamily="34" charset="0"/>
            </a:endParaRPr>
          </a:p>
          <a:p>
            <a:pPr algn="just"/>
            <a:r>
              <a:rPr lang="it-IT" sz="1200" dirty="0">
                <a:solidFill>
                  <a:schemeClr val="tx1"/>
                </a:solidFill>
                <a:latin typeface="Calibri" panose="020F0502020204030204" pitchFamily="34" charset="0"/>
                <a:cs typeface="Calibri" panose="020F0502020204030204" pitchFamily="34" charset="0"/>
              </a:rPr>
              <a:t>Le notizie tradotte sono immesse nel flusso di Agenzia insieme ai flash sui dati macroeconomici delle prime 60 economie mondiali trasmessi </a:t>
            </a:r>
            <a:r>
              <a:rPr lang="it-IT" sz="1200" b="1" dirty="0">
                <a:solidFill>
                  <a:schemeClr val="tx1"/>
                </a:solidFill>
                <a:latin typeface="Calibri" panose="020F0502020204030204" pitchFamily="34" charset="0"/>
                <a:cs typeface="Calibri" panose="020F0502020204030204" pitchFamily="34" charset="0"/>
              </a:rPr>
              <a:t>in tempo reale</a:t>
            </a:r>
          </a:p>
          <a:p>
            <a:pPr algn="just"/>
            <a:endParaRPr lang="it-IT" sz="1200" dirty="0">
              <a:solidFill>
                <a:schemeClr val="tx1"/>
              </a:solidFill>
              <a:latin typeface="Calibri" panose="020F0502020204030204" pitchFamily="34" charset="0"/>
              <a:cs typeface="Calibri" panose="020F0502020204030204" pitchFamily="34" charset="0"/>
            </a:endParaRPr>
          </a:p>
          <a:p>
            <a:pPr algn="just"/>
            <a:r>
              <a:rPr lang="it-IT" sz="1200" dirty="0">
                <a:solidFill>
                  <a:schemeClr val="tx1"/>
                </a:solidFill>
                <a:latin typeface="Calibri" panose="020F0502020204030204" pitchFamily="34" charset="0"/>
                <a:cs typeface="Calibri" panose="020F0502020204030204" pitchFamily="34" charset="0"/>
              </a:rPr>
              <a:t>Ogni mattina viene inviata entro le 8:00 </a:t>
            </a:r>
            <a:r>
              <a:rPr lang="it-IT" sz="1200" b="1" dirty="0">
                <a:solidFill>
                  <a:schemeClr val="tx1"/>
                </a:solidFill>
                <a:latin typeface="Calibri" panose="020F0502020204030204" pitchFamily="34" charset="0"/>
                <a:cs typeface="Calibri" panose="020F0502020204030204" pitchFamily="34" charset="0"/>
              </a:rPr>
              <a:t>l’Emea Briefing</a:t>
            </a:r>
            <a:r>
              <a:rPr lang="it-IT" sz="1200" dirty="0">
                <a:solidFill>
                  <a:schemeClr val="tx1"/>
                </a:solidFill>
                <a:latin typeface="Calibri" panose="020F0502020204030204" pitchFamily="34" charset="0"/>
                <a:cs typeface="Calibri" panose="020F0502020204030204" pitchFamily="34" charset="0"/>
              </a:rPr>
              <a:t>, un riepilogo delle principali notizie dai mercati USA e Asiatici</a:t>
            </a:r>
          </a:p>
          <a:p>
            <a:endParaRPr lang="it-IT" sz="1800" dirty="0">
              <a:latin typeface="Aptos Display" panose="020B0004020202020204" pitchFamily="34" charset="0"/>
            </a:endParaRPr>
          </a:p>
          <a:p>
            <a:endParaRPr lang="it-IT" dirty="0"/>
          </a:p>
        </p:txBody>
      </p:sp>
      <p:pic>
        <p:nvPicPr>
          <p:cNvPr id="5" name="Immagine 4">
            <a:extLst>
              <a:ext uri="{FF2B5EF4-FFF2-40B4-BE49-F238E27FC236}">
                <a16:creationId xmlns:a16="http://schemas.microsoft.com/office/drawing/2014/main" id="{36F2651B-A7FF-F182-2F0A-9B8456326234}"/>
              </a:ext>
            </a:extLst>
          </p:cNvPr>
          <p:cNvPicPr>
            <a:picLocks noChangeAspect="1"/>
          </p:cNvPicPr>
          <p:nvPr/>
        </p:nvPicPr>
        <p:blipFill>
          <a:blip r:embed="rId5"/>
          <a:stretch>
            <a:fillRect/>
          </a:stretch>
        </p:blipFill>
        <p:spPr>
          <a:xfrm>
            <a:off x="5192562" y="2358764"/>
            <a:ext cx="3450276" cy="2545421"/>
          </a:xfrm>
          <a:prstGeom prst="rect">
            <a:avLst/>
          </a:prstGeom>
          <a:solidFill>
            <a:srgbClr val="F5E5D5"/>
          </a:solidFill>
        </p:spPr>
      </p:pic>
      <p:sp>
        <p:nvSpPr>
          <p:cNvPr id="8" name="Segnaposto numero diapositiva 7">
            <a:extLst>
              <a:ext uri="{FF2B5EF4-FFF2-40B4-BE49-F238E27FC236}">
                <a16:creationId xmlns:a16="http://schemas.microsoft.com/office/drawing/2014/main" id="{0F635495-48E2-8657-A877-B55ABAE5771D}"/>
              </a:ext>
            </a:extLst>
          </p:cNvPr>
          <p:cNvSpPr>
            <a:spLocks noGrp="1"/>
          </p:cNvSpPr>
          <p:nvPr>
            <p:ph type="sldNum" sz="quarter" idx="12"/>
          </p:nvPr>
        </p:nvSpPr>
        <p:spPr/>
        <p:txBody>
          <a:bodyPr/>
          <a:lstStyle/>
          <a:p>
            <a:fld id="{9B213E47-7D87-1444-9A76-101074257B51}" type="slidenum">
              <a:rPr lang="it-IT" smtClean="0"/>
              <a:pPr/>
              <a:t>42</a:t>
            </a:fld>
            <a:endParaRPr lang="it-IT" dirty="0"/>
          </a:p>
        </p:txBody>
      </p:sp>
    </p:spTree>
    <p:custDataLst>
      <p:tags r:id="rId1"/>
    </p:custDataLst>
    <p:extLst>
      <p:ext uri="{BB962C8B-B14F-4D97-AF65-F5344CB8AC3E}">
        <p14:creationId xmlns:p14="http://schemas.microsoft.com/office/powerpoint/2010/main" val="3576892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96457" y="1578398"/>
            <a:ext cx="3879576" cy="997196"/>
          </a:xfrm>
          <a:prstGeom prst="rect">
            <a:avLst/>
          </a:prstGeom>
          <a:noFill/>
        </p:spPr>
        <p:txBody>
          <a:bodyPr wrap="square" lIns="0" tIns="0" rIns="0" bIns="0" rtlCol="0">
            <a:spAutoFit/>
          </a:bodyPr>
          <a:lstStyle/>
          <a:p>
            <a:pPr>
              <a:lnSpc>
                <a:spcPct val="90000"/>
              </a:lnSpc>
            </a:pPr>
            <a:r>
              <a:rPr lang="it-IT" i="1" dirty="0">
                <a:solidFill>
                  <a:srgbClr val="FF0000"/>
                </a:solidFill>
              </a:rPr>
              <a:t>Contenuti sempre aggiornati con gli approfondimenti, le schede operative, i rimandi alle banche dati professionali e gli arricchimenti delle riviste professionali</a:t>
            </a:r>
            <a:endParaRPr lang="it-IT" b="1" i="1" dirty="0">
              <a:solidFill>
                <a:srgbClr val="FF0000"/>
              </a:solidFill>
              <a:latin typeface="TrebuchetMS-Bold"/>
              <a:cs typeface="TrebuchetMS-Bold"/>
            </a:endParaRPr>
          </a:p>
        </p:txBody>
      </p:sp>
      <p:cxnSp>
        <p:nvCxnSpPr>
          <p:cNvPr id="4" name="Connettore 1 3"/>
          <p:cNvCxnSpPr/>
          <p:nvPr/>
        </p:nvCxnSpPr>
        <p:spPr>
          <a:xfrm>
            <a:off x="756436" y="1441892"/>
            <a:ext cx="1172819"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CasellaDiTesto 1"/>
          <p:cNvSpPr txBox="1"/>
          <p:nvPr/>
        </p:nvSpPr>
        <p:spPr>
          <a:xfrm>
            <a:off x="692426" y="734852"/>
            <a:ext cx="6934714" cy="819301"/>
          </a:xfrm>
          <a:prstGeom prst="rect">
            <a:avLst/>
          </a:prstGeom>
          <a:noFill/>
        </p:spPr>
        <p:txBody>
          <a:bodyPr wrap="square" tIns="0" bIns="0" rtlCol="0" anchor="t" anchorCtr="0">
            <a:noAutofit/>
          </a:bodyPr>
          <a:lstStyle/>
          <a:p>
            <a:r>
              <a:rPr lang="it-IT" sz="2800" b="1" dirty="0">
                <a:latin typeface="Trebuchet MS"/>
                <a:cs typeface="Trebuchet MS"/>
              </a:rPr>
              <a:t>NORME &amp; TRIBUTI PLUS</a:t>
            </a:r>
          </a:p>
        </p:txBody>
      </p:sp>
      <p:cxnSp>
        <p:nvCxnSpPr>
          <p:cNvPr id="17" name="Connettore 1 16"/>
          <p:cNvCxnSpPr/>
          <p:nvPr/>
        </p:nvCxnSpPr>
        <p:spPr>
          <a:xfrm>
            <a:off x="8382176" y="301071"/>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6"/>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5" name="Rettangolo 4"/>
          <p:cNvSpPr/>
          <p:nvPr/>
        </p:nvSpPr>
        <p:spPr>
          <a:xfrm>
            <a:off x="4767969" y="1405209"/>
            <a:ext cx="3835411" cy="1218282"/>
          </a:xfrm>
          <a:prstGeom prst="rect">
            <a:avLst/>
          </a:prstGeom>
        </p:spPr>
        <p:txBody>
          <a:bodyPr wrap="square">
            <a:spAutoFit/>
          </a:bodyPr>
          <a:lstStyle/>
          <a:p>
            <a:pPr algn="just">
              <a:lnSpc>
                <a:spcPct val="150000"/>
              </a:lnSpc>
              <a:spcAft>
                <a:spcPts val="526"/>
              </a:spcAft>
            </a:pPr>
            <a:r>
              <a:rPr lang="it-IT" sz="1000" dirty="0">
                <a:latin typeface="Franklin Gothic Book" panose="020B0503020102020204" pitchFamily="34" charset="0"/>
              </a:rPr>
              <a:t>La linea dei quotidiani verticali Norme &amp; Tributi Plus garantisce l’aggiornamento tempestivo sulle principali novità normative e l’integrazione con i principali prodotti di riferimento per le diverse aree tematiche, offrendo ai professionisti la più ampia copertura informativa.</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95"/>
            <a:ext cx="1576703" cy="693005"/>
          </a:xfrm>
          <a:prstGeom prst="rect">
            <a:avLst/>
          </a:prstGeom>
        </p:spPr>
      </p:pic>
      <p:pic>
        <p:nvPicPr>
          <p:cNvPr id="7" name="Immagine 6">
            <a:extLst>
              <a:ext uri="{FF2B5EF4-FFF2-40B4-BE49-F238E27FC236}">
                <a16:creationId xmlns:a16="http://schemas.microsoft.com/office/drawing/2014/main" id="{D45FFE4B-F404-CD1E-84F1-F87287ABAFCB}"/>
              </a:ext>
            </a:extLst>
          </p:cNvPr>
          <p:cNvPicPr>
            <a:picLocks noChangeAspect="1"/>
          </p:cNvPicPr>
          <p:nvPr/>
        </p:nvPicPr>
        <p:blipFill>
          <a:blip r:embed="rId4"/>
          <a:stretch>
            <a:fillRect/>
          </a:stretch>
        </p:blipFill>
        <p:spPr>
          <a:xfrm>
            <a:off x="957026" y="2695824"/>
            <a:ext cx="1915962" cy="1125062"/>
          </a:xfrm>
          <a:prstGeom prst="rect">
            <a:avLst/>
          </a:prstGeom>
        </p:spPr>
      </p:pic>
      <p:pic>
        <p:nvPicPr>
          <p:cNvPr id="9" name="Immagine 8">
            <a:extLst>
              <a:ext uri="{FF2B5EF4-FFF2-40B4-BE49-F238E27FC236}">
                <a16:creationId xmlns:a16="http://schemas.microsoft.com/office/drawing/2014/main" id="{9D5C8053-D0E1-461E-ECC1-3109D2D4EC2A}"/>
              </a:ext>
            </a:extLst>
          </p:cNvPr>
          <p:cNvPicPr>
            <a:picLocks noChangeAspect="1"/>
          </p:cNvPicPr>
          <p:nvPr/>
        </p:nvPicPr>
        <p:blipFill>
          <a:blip r:embed="rId5"/>
          <a:stretch>
            <a:fillRect/>
          </a:stretch>
        </p:blipFill>
        <p:spPr>
          <a:xfrm>
            <a:off x="1987477" y="3909014"/>
            <a:ext cx="1915962" cy="1132092"/>
          </a:xfrm>
          <a:prstGeom prst="rect">
            <a:avLst/>
          </a:prstGeom>
        </p:spPr>
      </p:pic>
      <p:pic>
        <p:nvPicPr>
          <p:cNvPr id="10" name="Immagine 9">
            <a:extLst>
              <a:ext uri="{FF2B5EF4-FFF2-40B4-BE49-F238E27FC236}">
                <a16:creationId xmlns:a16="http://schemas.microsoft.com/office/drawing/2014/main" id="{01573CFF-815B-FF65-6228-FC63C7B8329E}"/>
              </a:ext>
            </a:extLst>
          </p:cNvPr>
          <p:cNvPicPr>
            <a:picLocks noChangeAspect="1"/>
          </p:cNvPicPr>
          <p:nvPr/>
        </p:nvPicPr>
        <p:blipFill>
          <a:blip r:embed="rId6"/>
          <a:stretch>
            <a:fillRect/>
          </a:stretch>
        </p:blipFill>
        <p:spPr>
          <a:xfrm>
            <a:off x="4305127" y="3909014"/>
            <a:ext cx="1845056" cy="1132092"/>
          </a:xfrm>
          <a:prstGeom prst="rect">
            <a:avLst/>
          </a:prstGeom>
        </p:spPr>
      </p:pic>
      <p:pic>
        <p:nvPicPr>
          <p:cNvPr id="11" name="Immagine 10">
            <a:extLst>
              <a:ext uri="{FF2B5EF4-FFF2-40B4-BE49-F238E27FC236}">
                <a16:creationId xmlns:a16="http://schemas.microsoft.com/office/drawing/2014/main" id="{10DC477D-F8BE-F4DA-88E7-A0850612BA1E}"/>
              </a:ext>
            </a:extLst>
          </p:cNvPr>
          <p:cNvPicPr>
            <a:picLocks noChangeAspect="1"/>
          </p:cNvPicPr>
          <p:nvPr/>
        </p:nvPicPr>
        <p:blipFill>
          <a:blip r:embed="rId7"/>
          <a:stretch>
            <a:fillRect/>
          </a:stretch>
        </p:blipFill>
        <p:spPr>
          <a:xfrm>
            <a:off x="3165822" y="2695823"/>
            <a:ext cx="1915962" cy="1137275"/>
          </a:xfrm>
          <a:prstGeom prst="rect">
            <a:avLst/>
          </a:prstGeom>
        </p:spPr>
      </p:pic>
      <p:pic>
        <p:nvPicPr>
          <p:cNvPr id="12" name="Immagine 11">
            <a:extLst>
              <a:ext uri="{FF2B5EF4-FFF2-40B4-BE49-F238E27FC236}">
                <a16:creationId xmlns:a16="http://schemas.microsoft.com/office/drawing/2014/main" id="{9CD3CCBD-80B1-890D-0C79-889359986A33}"/>
              </a:ext>
            </a:extLst>
          </p:cNvPr>
          <p:cNvPicPr>
            <a:picLocks noChangeAspect="1"/>
          </p:cNvPicPr>
          <p:nvPr/>
        </p:nvPicPr>
        <p:blipFill>
          <a:blip r:embed="rId8"/>
          <a:stretch>
            <a:fillRect/>
          </a:stretch>
        </p:blipFill>
        <p:spPr>
          <a:xfrm>
            <a:off x="5374619" y="2695824"/>
            <a:ext cx="2120196" cy="1217002"/>
          </a:xfrm>
          <a:prstGeom prst="rect">
            <a:avLst/>
          </a:prstGeom>
        </p:spPr>
      </p:pic>
      <p:sp>
        <p:nvSpPr>
          <p:cNvPr id="16" name="Segnaposto numero diapositiva 15">
            <a:extLst>
              <a:ext uri="{FF2B5EF4-FFF2-40B4-BE49-F238E27FC236}">
                <a16:creationId xmlns:a16="http://schemas.microsoft.com/office/drawing/2014/main" id="{23A4062A-9952-54AF-05C2-D57206F284C4}"/>
              </a:ext>
            </a:extLst>
          </p:cNvPr>
          <p:cNvSpPr>
            <a:spLocks noGrp="1"/>
          </p:cNvSpPr>
          <p:nvPr>
            <p:ph type="sldNum" sz="quarter" idx="12"/>
          </p:nvPr>
        </p:nvSpPr>
        <p:spPr/>
        <p:txBody>
          <a:bodyPr/>
          <a:lstStyle/>
          <a:p>
            <a:fld id="{9B213E47-7D87-1444-9A76-101074257B51}" type="slidenum">
              <a:rPr lang="it-IT" smtClean="0"/>
              <a:pPr/>
              <a:t>43</a:t>
            </a:fld>
            <a:endParaRPr lang="it-IT" dirty="0"/>
          </a:p>
        </p:txBody>
      </p:sp>
    </p:spTree>
    <p:custDataLst>
      <p:tags r:id="rId1"/>
    </p:custDataLst>
    <p:extLst>
      <p:ext uri="{BB962C8B-B14F-4D97-AF65-F5344CB8AC3E}">
        <p14:creationId xmlns:p14="http://schemas.microsoft.com/office/powerpoint/2010/main" val="230072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p:nvPr/>
        </p:nvCxnSpPr>
        <p:spPr>
          <a:xfrm>
            <a:off x="542514" y="1480134"/>
            <a:ext cx="1172819"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CasellaDiTesto 1"/>
          <p:cNvSpPr txBox="1"/>
          <p:nvPr/>
        </p:nvSpPr>
        <p:spPr>
          <a:xfrm>
            <a:off x="255531" y="735842"/>
            <a:ext cx="2677843" cy="819301"/>
          </a:xfrm>
          <a:prstGeom prst="rect">
            <a:avLst/>
          </a:prstGeom>
          <a:noFill/>
        </p:spPr>
        <p:txBody>
          <a:bodyPr wrap="square" tIns="0" bIns="0" rtlCol="0" anchor="t" anchorCtr="0">
            <a:noAutofit/>
          </a:bodyPr>
          <a:lstStyle/>
          <a:p>
            <a:r>
              <a:rPr lang="it-IT" sz="2800" b="1" dirty="0">
                <a:latin typeface="Trebuchet MS"/>
                <a:cs typeface="Trebuchet MS"/>
              </a:rPr>
              <a:t>Top24 Fisco</a:t>
            </a: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5" name="Rettangolo 4"/>
          <p:cNvSpPr/>
          <p:nvPr/>
        </p:nvSpPr>
        <p:spPr>
          <a:xfrm>
            <a:off x="3136678" y="719753"/>
            <a:ext cx="5597028" cy="646331"/>
          </a:xfrm>
          <a:prstGeom prst="rect">
            <a:avLst/>
          </a:prstGeom>
        </p:spPr>
        <p:txBody>
          <a:bodyPr wrap="square">
            <a:spAutoFit/>
          </a:bodyPr>
          <a:lstStyle/>
          <a:p>
            <a:pPr algn="just">
              <a:spcAft>
                <a:spcPts val="526"/>
              </a:spcAft>
            </a:pPr>
            <a:r>
              <a:rPr lang="it-IT" sz="1200" b="1" dirty="0">
                <a:solidFill>
                  <a:srgbClr val="000000"/>
                </a:solidFill>
                <a:cs typeface="Arial" pitchFamily="34" charset="0"/>
              </a:rPr>
              <a:t>TUTTI I CONTENUTI IN MATERIA FISCALE DEL GRUPPO 24 ORE IN UN'UNICA PIATTAFORMA, DALL'INFORMAZIONE IN TEMPO REALE AGLI APPROFONDIMENTI, DAGLI STRUMENTI OPERATIVI ALLA DOCUMENTAZIONE UFFICIALE.</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7" name="Immagine 6">
            <a:extLst>
              <a:ext uri="{FF2B5EF4-FFF2-40B4-BE49-F238E27FC236}">
                <a16:creationId xmlns:a16="http://schemas.microsoft.com/office/drawing/2014/main" id="{53139586-5486-EEAF-9732-A64589E118DC}"/>
              </a:ext>
            </a:extLst>
          </p:cNvPr>
          <p:cNvPicPr>
            <a:picLocks noChangeAspect="1"/>
          </p:cNvPicPr>
          <p:nvPr/>
        </p:nvPicPr>
        <p:blipFill rotWithShape="1">
          <a:blip r:embed="rId5"/>
          <a:srcRect l="36043" t="25260" r="41368" b="20510"/>
          <a:stretch/>
        </p:blipFill>
        <p:spPr>
          <a:xfrm>
            <a:off x="318258" y="1288248"/>
            <a:ext cx="2677843" cy="3615938"/>
          </a:xfrm>
          <a:prstGeom prst="rect">
            <a:avLst/>
          </a:prstGeom>
        </p:spPr>
      </p:pic>
      <p:sp>
        <p:nvSpPr>
          <p:cNvPr id="21" name="CasellaDiTesto 20">
            <a:extLst>
              <a:ext uri="{FF2B5EF4-FFF2-40B4-BE49-F238E27FC236}">
                <a16:creationId xmlns:a16="http://schemas.microsoft.com/office/drawing/2014/main" id="{C477B6EF-9027-F308-D69D-6BDE5F52D51B}"/>
              </a:ext>
            </a:extLst>
          </p:cNvPr>
          <p:cNvSpPr txBox="1"/>
          <p:nvPr/>
        </p:nvSpPr>
        <p:spPr>
          <a:xfrm>
            <a:off x="3112408" y="1375087"/>
            <a:ext cx="5597028" cy="830997"/>
          </a:xfrm>
          <a:prstGeom prst="rect">
            <a:avLst/>
          </a:prstGeom>
          <a:noFill/>
        </p:spPr>
        <p:txBody>
          <a:bodyPr wrap="square">
            <a:spAutoFit/>
          </a:bodyPr>
          <a:lstStyle/>
          <a:p>
            <a:pPr algn="l"/>
            <a:r>
              <a:rPr lang="it-IT" sz="1200" b="1" dirty="0">
                <a:latin typeface="Calibri" panose="020F0502020204030204" pitchFamily="34" charset="0"/>
              </a:rPr>
              <a:t>ALF (</a:t>
            </a:r>
            <a:r>
              <a:rPr lang="it-IT" sz="1200" b="1" dirty="0" err="1">
                <a:latin typeface="Calibri" panose="020F0502020204030204" pitchFamily="34" charset="0"/>
              </a:rPr>
              <a:t>Artificial</a:t>
            </a:r>
            <a:r>
              <a:rPr lang="it-IT" sz="1200" b="1" dirty="0">
                <a:latin typeface="Calibri" panose="020F0502020204030204" pitchFamily="34" charset="0"/>
              </a:rPr>
              <a:t> Loyal Friend)</a:t>
            </a:r>
          </a:p>
          <a:p>
            <a:pPr algn="l"/>
            <a:r>
              <a:rPr lang="it-IT" sz="1200" dirty="0">
                <a:solidFill>
                  <a:srgbClr val="000000"/>
                </a:solidFill>
                <a:cs typeface="Arial" pitchFamily="34" charset="0"/>
              </a:rPr>
              <a:t>Il tuo assistente virtuale di studio sarà sempre al tuo fianco. Interagirà con te attraverso un’interfaccia semplice e intuitiva, comprenderà le tue domande, fornendoti subito risposte precise e puntuali.</a:t>
            </a:r>
          </a:p>
        </p:txBody>
      </p:sp>
      <p:sp>
        <p:nvSpPr>
          <p:cNvPr id="25" name="CasellaDiTesto 24">
            <a:extLst>
              <a:ext uri="{FF2B5EF4-FFF2-40B4-BE49-F238E27FC236}">
                <a16:creationId xmlns:a16="http://schemas.microsoft.com/office/drawing/2014/main" id="{4FC44D85-B0B4-71BB-70A6-895104249114}"/>
              </a:ext>
            </a:extLst>
          </p:cNvPr>
          <p:cNvSpPr txBox="1"/>
          <p:nvPr/>
        </p:nvSpPr>
        <p:spPr>
          <a:xfrm>
            <a:off x="3136678" y="2178023"/>
            <a:ext cx="5800167" cy="830997"/>
          </a:xfrm>
          <a:prstGeom prst="rect">
            <a:avLst/>
          </a:prstGeom>
          <a:noFill/>
        </p:spPr>
        <p:txBody>
          <a:bodyPr wrap="square">
            <a:spAutoFit/>
          </a:bodyPr>
          <a:lstStyle/>
          <a:p>
            <a:pPr algn="l"/>
            <a:r>
              <a:rPr lang="it-IT" sz="1200" b="1" dirty="0">
                <a:latin typeface="Calibri" panose="020F0502020204030204" pitchFamily="34" charset="0"/>
              </a:rPr>
              <a:t>Live Chat con la redazione</a:t>
            </a:r>
          </a:p>
          <a:p>
            <a:pPr algn="l"/>
            <a:r>
              <a:rPr lang="it-IT" sz="1200" dirty="0">
                <a:latin typeface="Calibri" panose="020F0502020204030204" pitchFamily="34" charset="0"/>
              </a:rPr>
              <a:t>Un contatto diretto con la redazione ti permetterà di risolvere i tuoi dubbi sulle funzionalità di prodotto e fornirà un supporto nel caso di difficoltà nel reperimento dei documenti.</a:t>
            </a:r>
          </a:p>
        </p:txBody>
      </p:sp>
      <p:sp>
        <p:nvSpPr>
          <p:cNvPr id="27" name="CasellaDiTesto 26">
            <a:extLst>
              <a:ext uri="{FF2B5EF4-FFF2-40B4-BE49-F238E27FC236}">
                <a16:creationId xmlns:a16="http://schemas.microsoft.com/office/drawing/2014/main" id="{7DE8A7BA-2476-4269-FF48-5BBB7291B84F}"/>
              </a:ext>
            </a:extLst>
          </p:cNvPr>
          <p:cNvSpPr txBox="1"/>
          <p:nvPr/>
        </p:nvSpPr>
        <p:spPr>
          <a:xfrm>
            <a:off x="3136678" y="2996516"/>
            <a:ext cx="5751626" cy="646331"/>
          </a:xfrm>
          <a:prstGeom prst="rect">
            <a:avLst/>
          </a:prstGeom>
          <a:noFill/>
        </p:spPr>
        <p:txBody>
          <a:bodyPr wrap="square">
            <a:spAutoFit/>
          </a:bodyPr>
          <a:lstStyle/>
          <a:p>
            <a:r>
              <a:rPr lang="it-IT" sz="1200" b="1" dirty="0">
                <a:latin typeface="Calibri" panose="020F0502020204030204" pitchFamily="34" charset="0"/>
              </a:rPr>
              <a:t>Motore di ricerca</a:t>
            </a:r>
          </a:p>
          <a:p>
            <a:r>
              <a:rPr lang="it-IT" sz="1200" dirty="0">
                <a:latin typeface="Calibri" panose="020F0502020204030204" pitchFamily="34" charset="0"/>
              </a:rPr>
              <a:t>Il motore di ricerca semantica e l’interfaccia grafica semplice e immediata, ti garantiscono risultati mirati e completi.</a:t>
            </a:r>
          </a:p>
        </p:txBody>
      </p:sp>
      <p:sp>
        <p:nvSpPr>
          <p:cNvPr id="29" name="CasellaDiTesto 28">
            <a:extLst>
              <a:ext uri="{FF2B5EF4-FFF2-40B4-BE49-F238E27FC236}">
                <a16:creationId xmlns:a16="http://schemas.microsoft.com/office/drawing/2014/main" id="{0385F45F-333A-7CAE-BE40-2E8075FCBB75}"/>
              </a:ext>
            </a:extLst>
          </p:cNvPr>
          <p:cNvSpPr txBox="1"/>
          <p:nvPr/>
        </p:nvSpPr>
        <p:spPr>
          <a:xfrm>
            <a:off x="3160949" y="3665607"/>
            <a:ext cx="5548487" cy="830997"/>
          </a:xfrm>
          <a:prstGeom prst="rect">
            <a:avLst/>
          </a:prstGeom>
          <a:noFill/>
        </p:spPr>
        <p:txBody>
          <a:bodyPr wrap="square">
            <a:spAutoFit/>
          </a:bodyPr>
          <a:lstStyle/>
          <a:p>
            <a:r>
              <a:rPr lang="it-IT" sz="1200" b="1" dirty="0">
                <a:latin typeface="Calibri" panose="020F0502020204030204" pitchFamily="34" charset="0"/>
              </a:rPr>
              <a:t>Modulo24</a:t>
            </a:r>
          </a:p>
          <a:p>
            <a:r>
              <a:rPr lang="it-IT" sz="1200" dirty="0">
                <a:latin typeface="Calibri" panose="020F0502020204030204" pitchFamily="34" charset="0"/>
              </a:rPr>
              <a:t>Le soluzioni Modulo24, grazie al supporto degli oltre 100 Esperti scelti dal Gruppo 24 ORE tra i più autorevoli e prestigiosi del panorama fiscale, consentono al professionista di offrire risposte tempestive e concrete, anche ai casi più specifici.</a:t>
            </a:r>
          </a:p>
        </p:txBody>
      </p:sp>
      <p:sp>
        <p:nvSpPr>
          <p:cNvPr id="31" name="CasellaDiTesto 30">
            <a:extLst>
              <a:ext uri="{FF2B5EF4-FFF2-40B4-BE49-F238E27FC236}">
                <a16:creationId xmlns:a16="http://schemas.microsoft.com/office/drawing/2014/main" id="{6D9D1113-4DDD-63A2-50B9-0ED98DCAFD6E}"/>
              </a:ext>
            </a:extLst>
          </p:cNvPr>
          <p:cNvSpPr txBox="1"/>
          <p:nvPr/>
        </p:nvSpPr>
        <p:spPr>
          <a:xfrm>
            <a:off x="3160949" y="4486992"/>
            <a:ext cx="5853747" cy="461665"/>
          </a:xfrm>
          <a:prstGeom prst="rect">
            <a:avLst/>
          </a:prstGeom>
          <a:noFill/>
        </p:spPr>
        <p:txBody>
          <a:bodyPr wrap="square">
            <a:spAutoFit/>
          </a:bodyPr>
          <a:lstStyle/>
          <a:p>
            <a:r>
              <a:rPr lang="it-IT" sz="1200" b="1" dirty="0">
                <a:latin typeface="Calibri" panose="020F0502020204030204" pitchFamily="34" charset="0"/>
              </a:rPr>
              <a:t>Strumenti operativi</a:t>
            </a:r>
          </a:p>
          <a:p>
            <a:r>
              <a:rPr lang="it-IT" sz="1200" dirty="0">
                <a:latin typeface="Calibri" panose="020F0502020204030204" pitchFamily="34" charset="0"/>
              </a:rPr>
              <a:t>Tutti i tool e le funzionalità del prodotto per rispondere a tutte le tue esigenze informative</a:t>
            </a:r>
          </a:p>
        </p:txBody>
      </p:sp>
      <p:sp>
        <p:nvSpPr>
          <p:cNvPr id="9" name="Segnaposto numero diapositiva 8">
            <a:extLst>
              <a:ext uri="{FF2B5EF4-FFF2-40B4-BE49-F238E27FC236}">
                <a16:creationId xmlns:a16="http://schemas.microsoft.com/office/drawing/2014/main" id="{41143B32-EA0A-02D6-7053-3B39596C94F9}"/>
              </a:ext>
            </a:extLst>
          </p:cNvPr>
          <p:cNvSpPr>
            <a:spLocks noGrp="1"/>
          </p:cNvSpPr>
          <p:nvPr>
            <p:ph type="sldNum" sz="quarter" idx="12"/>
          </p:nvPr>
        </p:nvSpPr>
        <p:spPr/>
        <p:txBody>
          <a:bodyPr/>
          <a:lstStyle/>
          <a:p>
            <a:fld id="{9B213E47-7D87-1444-9A76-101074257B51}" type="slidenum">
              <a:rPr lang="it-IT" smtClean="0"/>
              <a:pPr/>
              <a:t>44</a:t>
            </a:fld>
            <a:endParaRPr lang="it-IT" dirty="0"/>
          </a:p>
        </p:txBody>
      </p:sp>
    </p:spTree>
    <p:custDataLst>
      <p:tags r:id="rId1"/>
    </p:custDataLst>
    <p:extLst>
      <p:ext uri="{BB962C8B-B14F-4D97-AF65-F5344CB8AC3E}">
        <p14:creationId xmlns:p14="http://schemas.microsoft.com/office/powerpoint/2010/main" val="2057871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89765" y="824020"/>
            <a:ext cx="2774401" cy="509148"/>
          </a:xfrm>
          <a:prstGeom prst="rect">
            <a:avLst/>
          </a:prstGeom>
          <a:noFill/>
        </p:spPr>
        <p:txBody>
          <a:bodyPr wrap="square" tIns="0" bIns="0" rtlCol="0" anchor="t" anchorCtr="0">
            <a:noAutofit/>
          </a:bodyPr>
          <a:lstStyle/>
          <a:p>
            <a:r>
              <a:rPr lang="it-IT" sz="2800" b="1" dirty="0">
                <a:latin typeface="Trebuchet MS"/>
                <a:cs typeface="Trebuchet MS"/>
              </a:rPr>
              <a:t>Top24 Lavoro</a:t>
            </a: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7" name="Immagine 6">
            <a:extLst>
              <a:ext uri="{FF2B5EF4-FFF2-40B4-BE49-F238E27FC236}">
                <a16:creationId xmlns:a16="http://schemas.microsoft.com/office/drawing/2014/main" id="{A551D063-2D55-A8EA-3B5C-4941BA4C6929}"/>
              </a:ext>
            </a:extLst>
          </p:cNvPr>
          <p:cNvPicPr>
            <a:picLocks noChangeAspect="1"/>
          </p:cNvPicPr>
          <p:nvPr/>
        </p:nvPicPr>
        <p:blipFill rotWithShape="1">
          <a:blip r:embed="rId4"/>
          <a:srcRect l="35900" t="25580" r="40503" b="19680"/>
          <a:stretch/>
        </p:blipFill>
        <p:spPr>
          <a:xfrm>
            <a:off x="479913" y="1519615"/>
            <a:ext cx="2531860" cy="3303755"/>
          </a:xfrm>
          <a:prstGeom prst="rect">
            <a:avLst/>
          </a:prstGeom>
        </p:spPr>
      </p:pic>
      <p:sp>
        <p:nvSpPr>
          <p:cNvPr id="11" name="CasellaDiTesto 10">
            <a:extLst>
              <a:ext uri="{FF2B5EF4-FFF2-40B4-BE49-F238E27FC236}">
                <a16:creationId xmlns:a16="http://schemas.microsoft.com/office/drawing/2014/main" id="{AA484F57-9503-B00B-720B-DA084F2B7397}"/>
              </a:ext>
            </a:extLst>
          </p:cNvPr>
          <p:cNvSpPr txBox="1"/>
          <p:nvPr/>
        </p:nvSpPr>
        <p:spPr>
          <a:xfrm>
            <a:off x="3087386" y="778973"/>
            <a:ext cx="5825189" cy="646331"/>
          </a:xfrm>
          <a:prstGeom prst="rect">
            <a:avLst/>
          </a:prstGeom>
          <a:noFill/>
        </p:spPr>
        <p:txBody>
          <a:bodyPr wrap="square">
            <a:spAutoFit/>
          </a:bodyPr>
          <a:lstStyle/>
          <a:p>
            <a:pPr algn="l"/>
            <a:r>
              <a:rPr lang="it-IT" sz="1200" b="1" dirty="0">
                <a:solidFill>
                  <a:srgbClr val="000000"/>
                </a:solidFill>
                <a:cs typeface="Arial" pitchFamily="34" charset="0"/>
              </a:rPr>
              <a:t>TUTTI I CONTENUTI IN MATERIA GIUSLAVORISTICA GRUPPO 24 ORE IN UN'UNICA PIATTAFORMA, DALL'INFORMAZIONE IN TEMPO REALE AGLI APPROFONDIMENTI, DAGLI STRUMENTI OPERATIVI ALLA DOCUMENTAZIONE UFFICIALE.</a:t>
            </a:r>
            <a:endParaRPr lang="it-IT" sz="1200" dirty="0">
              <a:solidFill>
                <a:srgbClr val="000000"/>
              </a:solidFill>
              <a:cs typeface="Arial" pitchFamily="34" charset="0"/>
            </a:endParaRPr>
          </a:p>
        </p:txBody>
      </p:sp>
      <p:sp>
        <p:nvSpPr>
          <p:cNvPr id="16" name="CasellaDiTesto 15">
            <a:extLst>
              <a:ext uri="{FF2B5EF4-FFF2-40B4-BE49-F238E27FC236}">
                <a16:creationId xmlns:a16="http://schemas.microsoft.com/office/drawing/2014/main" id="{D21FBE35-07CA-96F4-29A8-BFF3F1E0FA78}"/>
              </a:ext>
            </a:extLst>
          </p:cNvPr>
          <p:cNvSpPr txBox="1"/>
          <p:nvPr/>
        </p:nvSpPr>
        <p:spPr>
          <a:xfrm>
            <a:off x="3049579" y="1548100"/>
            <a:ext cx="5900802" cy="3370795"/>
          </a:xfrm>
          <a:prstGeom prst="rect">
            <a:avLst/>
          </a:prstGeom>
          <a:noFill/>
        </p:spPr>
        <p:txBody>
          <a:bodyPr wrap="square">
            <a:spAutoFit/>
          </a:bodyPr>
          <a:lstStyle/>
          <a:p>
            <a:pPr>
              <a:lnSpc>
                <a:spcPct val="107000"/>
              </a:lnSpc>
              <a:spcAft>
                <a:spcPts val="800"/>
              </a:spcAft>
            </a:pPr>
            <a:r>
              <a:rPr lang="it-IT" sz="1200" b="1" dirty="0">
                <a:latin typeface="Calibri" panose="020F0502020204030204" pitchFamily="34" charset="0"/>
              </a:rPr>
              <a:t>Menù intuitivo</a:t>
            </a:r>
          </a:p>
          <a:p>
            <a:pPr>
              <a:lnSpc>
                <a:spcPct val="107000"/>
              </a:lnSpc>
              <a:spcAft>
                <a:spcPts val="800"/>
              </a:spcAft>
            </a:pPr>
            <a:r>
              <a:rPr lang="it-IT" sz="1200" dirty="0">
                <a:latin typeface="Calibri" panose="020F0502020204030204" pitchFamily="34" charset="0"/>
              </a:rPr>
              <a:t>Per la Contrattazione collettiva un menu più facile da consultare: i Contratti, le Tabelle retributive, le Schede CCNL e Ateco, il Mansionario e i Piani formativi per l’apprendistato sono raggruppati per settore e ciò rende più immediato l’accesso a tutti i contenuti.</a:t>
            </a:r>
          </a:p>
          <a:p>
            <a:pPr>
              <a:lnSpc>
                <a:spcPct val="107000"/>
              </a:lnSpc>
              <a:spcAft>
                <a:spcPts val="800"/>
              </a:spcAft>
            </a:pPr>
            <a:r>
              <a:rPr lang="it-IT" sz="1200" b="1" dirty="0">
                <a:latin typeface="Calibri" panose="020F0502020204030204" pitchFamily="34" charset="0"/>
              </a:rPr>
              <a:t>Motore di ricerca</a:t>
            </a:r>
          </a:p>
          <a:p>
            <a:pPr>
              <a:lnSpc>
                <a:spcPct val="107000"/>
              </a:lnSpc>
              <a:spcAft>
                <a:spcPts val="800"/>
              </a:spcAft>
            </a:pPr>
            <a:r>
              <a:rPr lang="it-IT" sz="1200" dirty="0">
                <a:latin typeface="Calibri" panose="020F0502020204030204" pitchFamily="34" charset="0"/>
              </a:rPr>
              <a:t>Il motore di ricerca semantica e l’interfaccia grafica semplice e immediata, ti garantiscono risultati mirati e completi</a:t>
            </a:r>
          </a:p>
          <a:p>
            <a:pPr>
              <a:lnSpc>
                <a:spcPct val="107000"/>
              </a:lnSpc>
              <a:spcAft>
                <a:spcPts val="800"/>
              </a:spcAft>
            </a:pPr>
            <a:r>
              <a:rPr lang="it-IT" sz="1200" b="1" dirty="0">
                <a:latin typeface="Calibri" panose="020F0502020204030204" pitchFamily="34" charset="0"/>
              </a:rPr>
              <a:t>Contrattazione collettiva</a:t>
            </a:r>
          </a:p>
          <a:p>
            <a:pPr>
              <a:lnSpc>
                <a:spcPct val="107000"/>
              </a:lnSpc>
              <a:spcAft>
                <a:spcPts val="800"/>
              </a:spcAft>
            </a:pPr>
            <a:r>
              <a:rPr lang="it-IT" sz="1200" dirty="0">
                <a:latin typeface="Calibri" panose="020F0502020204030204" pitchFamily="34" charset="0"/>
              </a:rPr>
              <a:t>Tutti i contratti, le tabelle, le sintesi operative per la gestione del rapporto di lavoro a cui si accede anche attraverso una nuova modalità di navigazione che rende infallibile e più veloce il reperimento delle informazioni ricercate.</a:t>
            </a:r>
          </a:p>
          <a:p>
            <a:pPr>
              <a:lnSpc>
                <a:spcPct val="107000"/>
              </a:lnSpc>
              <a:spcAft>
                <a:spcPts val="800"/>
              </a:spcAft>
            </a:pPr>
            <a:r>
              <a:rPr lang="it-IT" sz="1200" b="1" dirty="0">
                <a:latin typeface="Calibri" panose="020F0502020204030204" pitchFamily="34" charset="0"/>
              </a:rPr>
              <a:t>Strumenti operativi</a:t>
            </a:r>
          </a:p>
          <a:p>
            <a:pPr>
              <a:lnSpc>
                <a:spcPct val="107000"/>
              </a:lnSpc>
              <a:spcAft>
                <a:spcPts val="800"/>
              </a:spcAft>
            </a:pPr>
            <a:r>
              <a:rPr lang="it-IT" sz="1200" dirty="0">
                <a:latin typeface="Calibri" panose="020F0502020204030204" pitchFamily="34" charset="0"/>
              </a:rPr>
              <a:t>Tutti i tool e le funzionalità del prodotto per rispondere a tutte le tue esigenze informative</a:t>
            </a:r>
          </a:p>
        </p:txBody>
      </p:sp>
      <p:sp>
        <p:nvSpPr>
          <p:cNvPr id="5" name="Segnaposto numero diapositiva 4">
            <a:extLst>
              <a:ext uri="{FF2B5EF4-FFF2-40B4-BE49-F238E27FC236}">
                <a16:creationId xmlns:a16="http://schemas.microsoft.com/office/drawing/2014/main" id="{BA650A12-9087-55FD-266F-3486B3DAA576}"/>
              </a:ext>
            </a:extLst>
          </p:cNvPr>
          <p:cNvSpPr>
            <a:spLocks noGrp="1"/>
          </p:cNvSpPr>
          <p:nvPr>
            <p:ph type="sldNum" sz="quarter" idx="12"/>
          </p:nvPr>
        </p:nvSpPr>
        <p:spPr/>
        <p:txBody>
          <a:bodyPr/>
          <a:lstStyle/>
          <a:p>
            <a:fld id="{9B213E47-7D87-1444-9A76-101074257B51}" type="slidenum">
              <a:rPr lang="it-IT" smtClean="0"/>
              <a:pPr/>
              <a:t>45</a:t>
            </a:fld>
            <a:endParaRPr lang="it-IT" dirty="0"/>
          </a:p>
        </p:txBody>
      </p:sp>
    </p:spTree>
    <p:custDataLst>
      <p:tags r:id="rId1"/>
    </p:custDataLst>
    <p:extLst>
      <p:ext uri="{BB962C8B-B14F-4D97-AF65-F5344CB8AC3E}">
        <p14:creationId xmlns:p14="http://schemas.microsoft.com/office/powerpoint/2010/main" val="3351082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p:nvPr/>
        </p:nvCxnSpPr>
        <p:spPr>
          <a:xfrm>
            <a:off x="542514" y="1480134"/>
            <a:ext cx="1172819"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CasellaDiTesto 1"/>
          <p:cNvSpPr txBox="1"/>
          <p:nvPr/>
        </p:nvSpPr>
        <p:spPr>
          <a:xfrm>
            <a:off x="255531" y="735842"/>
            <a:ext cx="2677843" cy="819301"/>
          </a:xfrm>
          <a:prstGeom prst="rect">
            <a:avLst/>
          </a:prstGeom>
          <a:noFill/>
        </p:spPr>
        <p:txBody>
          <a:bodyPr wrap="square" tIns="0" bIns="0" rtlCol="0" anchor="t" anchorCtr="0">
            <a:noAutofit/>
          </a:bodyPr>
          <a:lstStyle/>
          <a:p>
            <a:r>
              <a:rPr lang="it-IT" sz="2800" b="1" dirty="0">
                <a:latin typeface="Trebuchet MS"/>
                <a:cs typeface="Trebuchet MS"/>
              </a:rPr>
              <a:t>Top24 Diritto</a:t>
            </a: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1026" name="Picture 2">
            <a:extLst>
              <a:ext uri="{FF2B5EF4-FFF2-40B4-BE49-F238E27FC236}">
                <a16:creationId xmlns:a16="http://schemas.microsoft.com/office/drawing/2014/main" id="{EE8B3EFD-D22E-347C-B4B7-14A73E163E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31" y="1574987"/>
            <a:ext cx="3240358" cy="20835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F4C7C71A-E6BA-58EF-EE91-8F15E58E891F}"/>
              </a:ext>
            </a:extLst>
          </p:cNvPr>
          <p:cNvSpPr txBox="1"/>
          <p:nvPr/>
        </p:nvSpPr>
        <p:spPr>
          <a:xfrm>
            <a:off x="3956858" y="697341"/>
            <a:ext cx="4736068" cy="4247317"/>
          </a:xfrm>
          <a:prstGeom prst="rect">
            <a:avLst/>
          </a:prstGeom>
          <a:noFill/>
        </p:spPr>
        <p:txBody>
          <a:bodyPr wrap="square">
            <a:spAutoFit/>
          </a:bodyPr>
          <a:lstStyle/>
          <a:p>
            <a:pPr algn="l" rtl="0" fontAlgn="base"/>
            <a:r>
              <a:rPr lang="it-IT" sz="1000" b="1" dirty="0">
                <a:latin typeface="Calibri" panose="020F0502020204030204" pitchFamily="34" charset="0"/>
              </a:rPr>
              <a:t>Top24 Diritto è il sistema informativo rivolto al professionista legale</a:t>
            </a:r>
            <a:r>
              <a:rPr lang="it-IT" sz="1000" dirty="0">
                <a:latin typeface="Calibri" panose="020F0502020204030204" pitchFamily="34" charset="0"/>
              </a:rPr>
              <a:t>, che si evolve in un vero e proprio assistente di studio preparato ed efficiente, facile e intuitivo.</a:t>
            </a:r>
            <a:r>
              <a:rPr lang="en-US" sz="1000" dirty="0">
                <a:latin typeface="Calibri" panose="020F0502020204030204" pitchFamily="34" charset="0"/>
              </a:rPr>
              <a:t>​</a:t>
            </a:r>
          </a:p>
          <a:p>
            <a:pPr algn="l" rtl="0" fontAlgn="base"/>
            <a:r>
              <a:rPr lang="it-IT" sz="1000" dirty="0">
                <a:latin typeface="Calibri" panose="020F0502020204030204" pitchFamily="34" charset="0"/>
              </a:rPr>
              <a:t>​È possibile trovare </a:t>
            </a:r>
            <a:r>
              <a:rPr lang="it-IT" sz="1000" b="1" dirty="0">
                <a:latin typeface="Calibri" panose="020F0502020204030204" pitchFamily="34" charset="0"/>
              </a:rPr>
              <a:t>qualsiasi documento, informazione o approfondimento in tema di Diritto</a:t>
            </a:r>
            <a:r>
              <a:rPr lang="it-IT" sz="1000" dirty="0">
                <a:latin typeface="Calibri" panose="020F0502020204030204" pitchFamily="34" charset="0"/>
              </a:rPr>
              <a:t>, grazie al potente </a:t>
            </a:r>
            <a:r>
              <a:rPr lang="it-IT" sz="1000" b="1" dirty="0">
                <a:latin typeface="Calibri" panose="020F0502020204030204" pitchFamily="34" charset="0"/>
              </a:rPr>
              <a:t>motore di ricerca semantico </a:t>
            </a:r>
            <a:r>
              <a:rPr lang="it-IT" sz="1000" dirty="0">
                <a:latin typeface="Calibri" panose="020F0502020204030204" pitchFamily="34" charset="0"/>
              </a:rPr>
              <a:t>e al ricchissimo sistema d'indici.</a:t>
            </a:r>
          </a:p>
          <a:p>
            <a:pPr algn="l" rtl="0" fontAlgn="base"/>
            <a:r>
              <a:rPr lang="it-IT" sz="1000" dirty="0">
                <a:latin typeface="Calibri" panose="020F0502020204030204" pitchFamily="34" charset="0"/>
              </a:rPr>
              <a:t>Tramite </a:t>
            </a:r>
            <a:r>
              <a:rPr lang="it-IT" sz="1000" b="1" u="sng" dirty="0">
                <a:latin typeface="Calibri" panose="020F0502020204030204" pitchFamily="34" charset="0"/>
              </a:rPr>
              <a:t>Ricerca Semantica </a:t>
            </a:r>
            <a:r>
              <a:rPr lang="it-IT" sz="1000" dirty="0">
                <a:latin typeface="Calibri" panose="020F0502020204030204" pitchFamily="34" charset="0"/>
              </a:rPr>
              <a:t>e </a:t>
            </a:r>
            <a:r>
              <a:rPr lang="it-IT" sz="1000" b="1" u="sng" dirty="0">
                <a:latin typeface="Calibri" panose="020F0502020204030204" pitchFamily="34" charset="0"/>
              </a:rPr>
              <a:t>Guidata </a:t>
            </a:r>
            <a:r>
              <a:rPr lang="it-IT" sz="1000" dirty="0">
                <a:latin typeface="Calibri" panose="020F0502020204030204" pitchFamily="34" charset="0"/>
              </a:rPr>
              <a:t>i risultati possono essere ordinati per Rilevanza o Data. </a:t>
            </a:r>
            <a:r>
              <a:rPr lang="en-US" sz="1000" dirty="0">
                <a:latin typeface="Calibri" panose="020F0502020204030204" pitchFamily="34" charset="0"/>
              </a:rPr>
              <a:t>​</a:t>
            </a:r>
          </a:p>
          <a:p>
            <a:pPr algn="l" rtl="0" fontAlgn="base"/>
            <a:endParaRPr lang="en-US" sz="1000" dirty="0">
              <a:latin typeface="Calibri" panose="020F0502020204030204" pitchFamily="34" charset="0"/>
            </a:endParaRPr>
          </a:p>
          <a:p>
            <a:pPr algn="l" rtl="0" fontAlgn="base"/>
            <a:r>
              <a:rPr lang="it-IT" sz="1000" dirty="0">
                <a:latin typeface="Calibri" panose="020F0502020204030204" pitchFamily="34" charset="0"/>
              </a:rPr>
              <a:t>​</a:t>
            </a:r>
            <a:r>
              <a:rPr lang="it-IT" sz="1000" b="1" u="sng" dirty="0">
                <a:latin typeface="Calibri" panose="020F0502020204030204" pitchFamily="34" charset="0"/>
              </a:rPr>
              <a:t>Ricerca semantica</a:t>
            </a:r>
            <a:r>
              <a:rPr lang="it-IT" sz="1000" dirty="0">
                <a:latin typeface="Calibri" panose="020F0502020204030204" pitchFamily="34" charset="0"/>
              </a:rPr>
              <a:t>: direttamente nell'Home Page, digitando le parole chiave verrà restituita una lista di risultati pertinenti estesa al concetto, ai suoi sinonimi e ai principi giuridici a esso riconducibili. </a:t>
            </a:r>
            <a:r>
              <a:rPr lang="en-US" sz="1000" dirty="0">
                <a:latin typeface="Calibri" panose="020F0502020204030204" pitchFamily="34" charset="0"/>
              </a:rPr>
              <a:t>​</a:t>
            </a:r>
          </a:p>
          <a:p>
            <a:pPr algn="l" rtl="0" fontAlgn="base"/>
            <a:r>
              <a:rPr lang="it-IT" sz="1000" b="1" u="sng" dirty="0">
                <a:latin typeface="Calibri" panose="020F0502020204030204" pitchFamily="34" charset="0"/>
              </a:rPr>
              <a:t>Ricerca guidata</a:t>
            </a:r>
            <a:r>
              <a:rPr lang="it-IT" sz="1000" dirty="0">
                <a:latin typeface="Calibri" panose="020F0502020204030204" pitchFamily="34" charset="0"/>
              </a:rPr>
              <a:t>: consente di cercare per parole, per fonte e per estremi del provvedimenti. Le sezioni possono essere utilizzare in  modo autonomo  o combinate tra loro. </a:t>
            </a:r>
            <a:r>
              <a:rPr lang="en-US" sz="1000" dirty="0">
                <a:latin typeface="Calibri" panose="020F0502020204030204" pitchFamily="34" charset="0"/>
              </a:rPr>
              <a:t>​</a:t>
            </a:r>
          </a:p>
          <a:p>
            <a:pPr algn="l" rtl="0" fontAlgn="base"/>
            <a:r>
              <a:rPr lang="it-IT" sz="1000" b="1" u="sng" dirty="0">
                <a:latin typeface="Calibri" panose="020F0502020204030204" pitchFamily="34" charset="0"/>
              </a:rPr>
              <a:t>Ricerca Guidata per riferimenti normativi: </a:t>
            </a:r>
            <a:r>
              <a:rPr lang="it-IT" sz="1000" dirty="0">
                <a:latin typeface="Calibri" panose="020F0502020204030204" pitchFamily="34" charset="0"/>
              </a:rPr>
              <a:t>permette di ricercare la giurisprudenza correlata alle fonti e alla tipologia legge, su un determinato argomento. </a:t>
            </a:r>
            <a:r>
              <a:rPr lang="en-US" sz="1000" dirty="0">
                <a:latin typeface="Calibri" panose="020F0502020204030204" pitchFamily="34" charset="0"/>
              </a:rPr>
              <a:t>​</a:t>
            </a:r>
          </a:p>
          <a:p>
            <a:pPr algn="l" rtl="0" fontAlgn="base"/>
            <a:endParaRPr lang="it-IT" sz="1000" dirty="0">
              <a:latin typeface="Calibri" panose="020F0502020204030204" pitchFamily="34" charset="0"/>
            </a:endParaRPr>
          </a:p>
          <a:p>
            <a:pPr algn="l" rtl="0" fontAlgn="base"/>
            <a:r>
              <a:rPr lang="it-IT" sz="1000" dirty="0">
                <a:latin typeface="Calibri" panose="020F0502020204030204" pitchFamily="34" charset="0"/>
              </a:rPr>
              <a:t>Accesso a </a:t>
            </a:r>
            <a:r>
              <a:rPr lang="it-IT" sz="1000" b="1" dirty="0">
                <a:latin typeface="Calibri" panose="020F0502020204030204" pitchFamily="34" charset="0"/>
              </a:rPr>
              <a:t>tutti i contenuti del Gruppo 24 ORE </a:t>
            </a:r>
            <a:r>
              <a:rPr lang="it-IT" sz="1000" dirty="0">
                <a:latin typeface="Calibri" panose="020F0502020204030204" pitchFamily="34" charset="0"/>
              </a:rPr>
              <a:t>in materia </a:t>
            </a:r>
            <a:r>
              <a:rPr lang="it-IT" sz="1000" b="1" dirty="0">
                <a:latin typeface="Calibri" panose="020F0502020204030204" pitchFamily="34" charset="0"/>
              </a:rPr>
              <a:t>giuridica</a:t>
            </a:r>
            <a:r>
              <a:rPr lang="it-IT" sz="1000" dirty="0">
                <a:latin typeface="Calibri" panose="020F0502020204030204" pitchFamily="34" charset="0"/>
              </a:rPr>
              <a:t>. Un patrimonio informativo ricchissimo e dettagliato con  l'aggiornamento del Sole24 ORE e i quotidiani professionali di: </a:t>
            </a:r>
            <a:r>
              <a:rPr lang="en-US" sz="1000" dirty="0">
                <a:latin typeface="Calibri" panose="020F0502020204030204" pitchFamily="34" charset="0"/>
              </a:rPr>
              <a:t>​</a:t>
            </a:r>
          </a:p>
          <a:p>
            <a:pPr algn="l" rtl="0" fontAlgn="base"/>
            <a:r>
              <a:rPr lang="it-IT" sz="1000" b="1" dirty="0">
                <a:latin typeface="Calibri" panose="020F0502020204030204" pitchFamily="34" charset="0"/>
              </a:rPr>
              <a:t>Diritto</a:t>
            </a:r>
            <a:r>
              <a:rPr lang="en-US" sz="1000" b="1" dirty="0">
                <a:latin typeface="Calibri" panose="020F0502020204030204" pitchFamily="34" charset="0"/>
              </a:rPr>
              <a:t>​</a:t>
            </a:r>
          </a:p>
          <a:p>
            <a:pPr algn="l" rtl="0" fontAlgn="base"/>
            <a:r>
              <a:rPr lang="it-IT" sz="1000" b="1" dirty="0">
                <a:latin typeface="Calibri" panose="020F0502020204030204" pitchFamily="34" charset="0"/>
              </a:rPr>
              <a:t>Fisco</a:t>
            </a:r>
            <a:r>
              <a:rPr lang="en-US" sz="1000" b="1" dirty="0">
                <a:latin typeface="Calibri" panose="020F0502020204030204" pitchFamily="34" charset="0"/>
              </a:rPr>
              <a:t>​</a:t>
            </a:r>
          </a:p>
          <a:p>
            <a:pPr algn="l" rtl="0" fontAlgn="base"/>
            <a:r>
              <a:rPr lang="it-IT" sz="1000" b="1" dirty="0">
                <a:latin typeface="Calibri" panose="020F0502020204030204" pitchFamily="34" charset="0"/>
              </a:rPr>
              <a:t>Lavoro</a:t>
            </a:r>
            <a:r>
              <a:rPr lang="en-US" sz="1000" b="1" dirty="0">
                <a:latin typeface="Calibri" panose="020F0502020204030204" pitchFamily="34" charset="0"/>
              </a:rPr>
              <a:t>​</a:t>
            </a:r>
          </a:p>
          <a:p>
            <a:pPr algn="l" rtl="0" fontAlgn="base"/>
            <a:r>
              <a:rPr lang="it-IT" sz="1000" b="1" dirty="0">
                <a:latin typeface="Calibri" panose="020F0502020204030204" pitchFamily="34" charset="0"/>
              </a:rPr>
              <a:t>Contenzioso </a:t>
            </a:r>
            <a:r>
              <a:rPr lang="en-US" sz="1000" b="1" dirty="0">
                <a:latin typeface="Calibri" panose="020F0502020204030204" pitchFamily="34" charset="0"/>
              </a:rPr>
              <a:t>​</a:t>
            </a:r>
          </a:p>
          <a:p>
            <a:pPr algn="l" rtl="0" fontAlgn="base"/>
            <a:r>
              <a:rPr lang="it-IT" sz="1000" b="1" dirty="0">
                <a:latin typeface="Calibri" panose="020F0502020204030204" pitchFamily="34" charset="0"/>
              </a:rPr>
              <a:t>Enti Locali &amp; Edilizia</a:t>
            </a:r>
            <a:r>
              <a:rPr lang="en-US" sz="1000" b="1" dirty="0">
                <a:latin typeface="Calibri" panose="020F0502020204030204" pitchFamily="34" charset="0"/>
              </a:rPr>
              <a:t>​</a:t>
            </a:r>
          </a:p>
          <a:p>
            <a:pPr algn="l" rtl="0" fontAlgn="base"/>
            <a:r>
              <a:rPr lang="it-IT" sz="1000" dirty="0">
                <a:latin typeface="Calibri" panose="020F0502020204030204" pitchFamily="34" charset="0"/>
              </a:rPr>
              <a:t>A cui si aggiungono gli approfondimenti delle riviste specializzate, gli strumenti operativi e la documentazione ufficiale.</a:t>
            </a:r>
            <a:endParaRPr lang="en-US" sz="1000" dirty="0">
              <a:latin typeface="Calibri" panose="020F0502020204030204" pitchFamily="34" charset="0"/>
            </a:endParaRPr>
          </a:p>
        </p:txBody>
      </p:sp>
      <p:pic>
        <p:nvPicPr>
          <p:cNvPr id="1028" name="Picture 4" descr="Immagine che contiene testo, schermata, Carattere, grafica&#10;&#10;Descrizione generata automaticamente">
            <a:extLst>
              <a:ext uri="{FF2B5EF4-FFF2-40B4-BE49-F238E27FC236}">
                <a16:creationId xmlns:a16="http://schemas.microsoft.com/office/drawing/2014/main" id="{FA23BCA9-488D-6940-7895-18A952FEE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5710" y="2897943"/>
            <a:ext cx="1699555" cy="1303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Segnaposto numero diapositiva 6">
            <a:extLst>
              <a:ext uri="{FF2B5EF4-FFF2-40B4-BE49-F238E27FC236}">
                <a16:creationId xmlns:a16="http://schemas.microsoft.com/office/drawing/2014/main" id="{B47E535F-60F4-C8E3-42D8-9B379471FB46}"/>
              </a:ext>
            </a:extLst>
          </p:cNvPr>
          <p:cNvSpPr>
            <a:spLocks noGrp="1"/>
          </p:cNvSpPr>
          <p:nvPr>
            <p:ph type="sldNum" sz="quarter" idx="12"/>
          </p:nvPr>
        </p:nvSpPr>
        <p:spPr/>
        <p:txBody>
          <a:bodyPr/>
          <a:lstStyle/>
          <a:p>
            <a:fld id="{9B213E47-7D87-1444-9A76-101074257B51}" type="slidenum">
              <a:rPr lang="it-IT" smtClean="0"/>
              <a:pPr/>
              <a:t>46</a:t>
            </a:fld>
            <a:endParaRPr lang="it-IT" dirty="0"/>
          </a:p>
        </p:txBody>
      </p:sp>
    </p:spTree>
    <p:custDataLst>
      <p:tags r:id="rId1"/>
    </p:custDataLst>
    <p:extLst>
      <p:ext uri="{BB962C8B-B14F-4D97-AF65-F5344CB8AC3E}">
        <p14:creationId xmlns:p14="http://schemas.microsoft.com/office/powerpoint/2010/main" val="1260952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1 3"/>
          <p:cNvCxnSpPr/>
          <p:nvPr/>
        </p:nvCxnSpPr>
        <p:spPr>
          <a:xfrm>
            <a:off x="542514" y="1480134"/>
            <a:ext cx="1172819"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CasellaDiTesto 1"/>
          <p:cNvSpPr txBox="1"/>
          <p:nvPr/>
        </p:nvSpPr>
        <p:spPr>
          <a:xfrm>
            <a:off x="255531" y="735842"/>
            <a:ext cx="3319734" cy="819301"/>
          </a:xfrm>
          <a:prstGeom prst="rect">
            <a:avLst/>
          </a:prstGeom>
          <a:noFill/>
        </p:spPr>
        <p:txBody>
          <a:bodyPr wrap="square" tIns="0" bIns="0" rtlCol="0" anchor="t" anchorCtr="0">
            <a:noAutofit/>
          </a:bodyPr>
          <a:lstStyle/>
          <a:p>
            <a:r>
              <a:rPr lang="it-IT" sz="2800" b="1" dirty="0">
                <a:latin typeface="Trebuchet MS"/>
                <a:cs typeface="Trebuchet MS"/>
              </a:rPr>
              <a:t>Smart24 Aziende</a:t>
            </a: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pic>
        <p:nvPicPr>
          <p:cNvPr id="2050" name="Picture 2">
            <a:extLst>
              <a:ext uri="{FF2B5EF4-FFF2-40B4-BE49-F238E27FC236}">
                <a16:creationId xmlns:a16="http://schemas.microsoft.com/office/drawing/2014/main" id="{6062DE14-328B-DD0D-121B-8666F64CD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5040" y="2299435"/>
            <a:ext cx="2518086" cy="1619091"/>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3A2602D9-7DCF-3775-7C88-69F19A4874CA}"/>
              </a:ext>
            </a:extLst>
          </p:cNvPr>
          <p:cNvSpPr txBox="1"/>
          <p:nvPr/>
        </p:nvSpPr>
        <p:spPr>
          <a:xfrm>
            <a:off x="4120925" y="697341"/>
            <a:ext cx="4846967" cy="5231560"/>
          </a:xfrm>
          <a:prstGeom prst="rect">
            <a:avLst/>
          </a:prstGeom>
          <a:noFill/>
        </p:spPr>
        <p:txBody>
          <a:bodyPr wrap="square">
            <a:spAutoFit/>
          </a:bodyPr>
          <a:lstStyle/>
          <a:p>
            <a:pPr>
              <a:lnSpc>
                <a:spcPct val="107000"/>
              </a:lnSpc>
              <a:spcAft>
                <a:spcPts val="800"/>
              </a:spcAft>
            </a:pPr>
            <a:r>
              <a:rPr lang="it-IT" sz="1000" dirty="0">
                <a:latin typeface="Calibri" panose="020F0502020204030204" pitchFamily="34" charset="0"/>
              </a:rPr>
              <a:t>Il sistema informativo del Gruppo 24 Ore pensato per le aziende che </a:t>
            </a:r>
            <a:r>
              <a:rPr lang="it-IT" sz="1000" b="1" dirty="0">
                <a:latin typeface="Calibri" panose="020F0502020204030204" pitchFamily="34" charset="0"/>
              </a:rPr>
              <a:t>propone l’informazione e i contenuti esplicativi e operativi</a:t>
            </a:r>
            <a:r>
              <a:rPr lang="it-IT" sz="1000" dirty="0">
                <a:latin typeface="Calibri" panose="020F0502020204030204" pitchFamily="34" charset="0"/>
              </a:rPr>
              <a:t>, </a:t>
            </a:r>
            <a:r>
              <a:rPr lang="it-IT" sz="1000" b="1" dirty="0">
                <a:latin typeface="Calibri" panose="020F0502020204030204" pitchFamily="34" charset="0"/>
              </a:rPr>
              <a:t>strumenti essenziali </a:t>
            </a:r>
            <a:r>
              <a:rPr lang="it-IT" sz="1000" dirty="0">
                <a:latin typeface="Calibri" panose="020F0502020204030204" pitchFamily="34" charset="0"/>
              </a:rPr>
              <a:t>per </a:t>
            </a:r>
            <a:r>
              <a:rPr lang="it-IT" sz="1000" b="1" dirty="0">
                <a:latin typeface="Calibri" panose="020F0502020204030204" pitchFamily="34" charset="0"/>
              </a:rPr>
              <a:t>l’attività aziendale</a:t>
            </a:r>
            <a:r>
              <a:rPr lang="it-IT" sz="1000" dirty="0">
                <a:latin typeface="Calibri" panose="020F0502020204030204" pitchFamily="34" charset="0"/>
              </a:rPr>
              <a:t>.</a:t>
            </a:r>
          </a:p>
          <a:p>
            <a:pPr>
              <a:lnSpc>
                <a:spcPct val="107000"/>
              </a:lnSpc>
              <a:spcAft>
                <a:spcPts val="800"/>
              </a:spcAft>
            </a:pPr>
            <a:r>
              <a:rPr lang="it-IT" sz="1000" dirty="0">
                <a:latin typeface="Calibri" panose="020F0502020204030204" pitchFamily="34" charset="0"/>
              </a:rPr>
              <a:t>Garantisce la certezza </a:t>
            </a:r>
            <a:r>
              <a:rPr lang="it-IT" sz="1000" b="1" dirty="0">
                <a:latin typeface="Calibri" panose="020F0502020204030204" pitchFamily="34" charset="0"/>
              </a:rPr>
              <a:t>dell’aggiornamento in tempo reale </a:t>
            </a:r>
            <a:r>
              <a:rPr lang="it-IT" sz="1000" dirty="0">
                <a:latin typeface="Calibri" panose="020F0502020204030204" pitchFamily="34" charset="0"/>
              </a:rPr>
              <a:t>e l’attendibilità delle fonti, gli approfondimenti degli esperti e le soluzioni operative, diventando uno strumento strategico di business. In un unico ambiente è possibile trovare l’informazione – Il Sole 24 ORE, Agenzia Radiocor, video e podcast – e le soluzioni pratiche per l’attività aziendale: guide esplicative, commenti, scadenze, volumi digitali, modulistica, fogli di calcolo e adempimenti.</a:t>
            </a:r>
          </a:p>
          <a:p>
            <a:pPr>
              <a:lnSpc>
                <a:spcPct val="107000"/>
              </a:lnSpc>
              <a:spcAft>
                <a:spcPts val="800"/>
              </a:spcAft>
            </a:pPr>
            <a:r>
              <a:rPr lang="it-IT" sz="1000" b="1" kern="0" dirty="0">
                <a:solidFill>
                  <a:srgbClr val="333333"/>
                </a:solidFill>
                <a:effectLst/>
                <a:ea typeface="Times New Roman" panose="02020603050405020304" pitchFamily="18" charset="0"/>
                <a:cs typeface="Times New Roman" panose="02020603050405020304" pitchFamily="18" charset="0"/>
              </a:rPr>
              <a:t>A chi si rivolge? a tutte le figure che operano in Azienda </a:t>
            </a:r>
            <a:r>
              <a:rPr lang="it-IT" sz="1000" kern="0" dirty="0">
                <a:solidFill>
                  <a:srgbClr val="333333"/>
                </a:solidFill>
                <a:effectLst/>
                <a:ea typeface="Times New Roman" panose="02020603050405020304" pitchFamily="18" charset="0"/>
                <a:cs typeface="Times New Roman" panose="02020603050405020304" pitchFamily="18" charset="0"/>
              </a:rPr>
              <a:t>(imprenditore, AD, marketing, comunicazione, funzioni aziendali: HR, AFC, LEGAL, reparto HSE).</a:t>
            </a:r>
            <a:r>
              <a:rPr lang="it-IT" sz="1000" kern="100" dirty="0">
                <a:ea typeface="Times New Roman" panose="02020603050405020304" pitchFamily="18" charset="0"/>
                <a:cs typeface="Times New Roman" panose="02020603050405020304" pitchFamily="18" charset="0"/>
              </a:rPr>
              <a:t> </a:t>
            </a:r>
          </a:p>
          <a:p>
            <a:pPr>
              <a:lnSpc>
                <a:spcPct val="107000"/>
              </a:lnSpc>
              <a:spcAft>
                <a:spcPts val="800"/>
              </a:spcAft>
            </a:pPr>
            <a:r>
              <a:rPr lang="it-IT" sz="1000" kern="0" dirty="0">
                <a:solidFill>
                  <a:srgbClr val="333333"/>
                </a:solidFill>
                <a:effectLst/>
                <a:ea typeface="Times New Roman" panose="02020603050405020304" pitchFamily="18" charset="0"/>
                <a:cs typeface="Times New Roman" panose="02020603050405020304" pitchFamily="18" charset="0"/>
              </a:rPr>
              <a:t>La piattaforma consente una totale </a:t>
            </a:r>
            <a:r>
              <a:rPr lang="it-IT" sz="1000" b="1" kern="0" dirty="0">
                <a:solidFill>
                  <a:srgbClr val="333333"/>
                </a:solidFill>
                <a:effectLst/>
                <a:ea typeface="Times New Roman" panose="02020603050405020304" pitchFamily="18" charset="0"/>
                <a:cs typeface="Times New Roman" panose="02020603050405020304" pitchFamily="18" charset="0"/>
              </a:rPr>
              <a:t>integrazione dei contenuti</a:t>
            </a:r>
            <a:r>
              <a:rPr lang="it-IT" sz="1000" kern="0" dirty="0">
                <a:solidFill>
                  <a:srgbClr val="333333"/>
                </a:solidFill>
                <a:effectLst/>
                <a:ea typeface="Times New Roman" panose="02020603050405020304" pitchFamily="18" charset="0"/>
                <a:cs typeface="Times New Roman" panose="02020603050405020304" pitchFamily="18" charset="0"/>
              </a:rPr>
              <a:t>:</a:t>
            </a:r>
            <a:endParaRPr lang="it-IT" sz="10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000" b="1" kern="0" dirty="0">
                <a:solidFill>
                  <a:srgbClr val="333333"/>
                </a:solidFill>
                <a:effectLst/>
                <a:ea typeface="Times New Roman" panose="02020603050405020304" pitchFamily="18" charset="0"/>
                <a:cs typeface="Times New Roman" panose="02020603050405020304" pitchFamily="18" charset="0"/>
              </a:rPr>
              <a:t>buca di ricerca</a:t>
            </a:r>
            <a:r>
              <a:rPr lang="it-IT" sz="1000" kern="0" dirty="0">
                <a:solidFill>
                  <a:srgbClr val="333333"/>
                </a:solidFill>
                <a:effectLst/>
                <a:ea typeface="Times New Roman" panose="02020603050405020304" pitchFamily="18" charset="0"/>
                <a:cs typeface="Times New Roman" panose="02020603050405020304" pitchFamily="18" charset="0"/>
              </a:rPr>
              <a:t> unica</a:t>
            </a:r>
            <a:endParaRPr lang="it-IT" sz="10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000" b="1" kern="0" dirty="0">
                <a:solidFill>
                  <a:srgbClr val="333333"/>
                </a:solidFill>
                <a:effectLst/>
                <a:ea typeface="Times New Roman" panose="02020603050405020304" pitchFamily="18" charset="0"/>
                <a:cs typeface="Times New Roman" panose="02020603050405020304" pitchFamily="18" charset="0"/>
              </a:rPr>
              <a:t>area personale</a:t>
            </a:r>
            <a:r>
              <a:rPr lang="it-IT" sz="1000" kern="0" dirty="0">
                <a:solidFill>
                  <a:srgbClr val="333333"/>
                </a:solidFill>
                <a:effectLst/>
                <a:ea typeface="Times New Roman" panose="02020603050405020304" pitchFamily="18" charset="0"/>
                <a:cs typeface="Times New Roman" panose="02020603050405020304" pitchFamily="18" charset="0"/>
              </a:rPr>
              <a:t> per salvare ricerche e contenuti e creare dossier tematici</a:t>
            </a:r>
            <a:endParaRPr lang="it-IT" sz="10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000" kern="0" dirty="0">
                <a:solidFill>
                  <a:srgbClr val="333333"/>
                </a:solidFill>
                <a:effectLst/>
                <a:ea typeface="Times New Roman" panose="02020603050405020304" pitchFamily="18" charset="0"/>
                <a:cs typeface="Times New Roman" panose="02020603050405020304" pitchFamily="18" charset="0"/>
              </a:rPr>
              <a:t>link, riferimenti e </a:t>
            </a:r>
            <a:r>
              <a:rPr lang="it-IT" sz="1000" b="1" kern="0" dirty="0">
                <a:solidFill>
                  <a:srgbClr val="333333"/>
                </a:solidFill>
                <a:effectLst/>
                <a:ea typeface="Times New Roman" panose="02020603050405020304" pitchFamily="18" charset="0"/>
                <a:cs typeface="Times New Roman" panose="02020603050405020304" pitchFamily="18" charset="0"/>
              </a:rPr>
              <a:t>correlazioni tra tutti i documenti</a:t>
            </a:r>
            <a:r>
              <a:rPr lang="it-IT" sz="1000" kern="0" dirty="0">
                <a:solidFill>
                  <a:srgbClr val="333333"/>
                </a:solidFill>
                <a:effectLst/>
                <a:ea typeface="Times New Roman" panose="02020603050405020304" pitchFamily="18" charset="0"/>
                <a:cs typeface="Times New Roman" panose="02020603050405020304" pitchFamily="18" charset="0"/>
              </a:rPr>
              <a:t> in piattaforma</a:t>
            </a:r>
            <a:endParaRPr lang="it-IT" sz="10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000" b="1" kern="0" dirty="0">
                <a:solidFill>
                  <a:srgbClr val="333333"/>
                </a:solidFill>
                <a:effectLst/>
                <a:ea typeface="Times New Roman" panose="02020603050405020304" pitchFamily="18" charset="0"/>
                <a:cs typeface="Times New Roman" panose="02020603050405020304" pitchFamily="18" charset="0"/>
              </a:rPr>
              <a:t>contenuti multimediali</a:t>
            </a:r>
            <a:r>
              <a:rPr lang="it-IT" sz="1000" kern="0" dirty="0">
                <a:solidFill>
                  <a:srgbClr val="333333"/>
                </a:solidFill>
                <a:effectLst/>
                <a:ea typeface="Times New Roman" panose="02020603050405020304" pitchFamily="18" charset="0"/>
                <a:cs typeface="Times New Roman" panose="02020603050405020304" pitchFamily="18" charset="0"/>
              </a:rPr>
              <a:t> inclusi nella ricerca</a:t>
            </a:r>
            <a:endParaRPr lang="it-IT" sz="10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it-IT" sz="1000" b="1" kern="0" dirty="0">
                <a:solidFill>
                  <a:srgbClr val="333333"/>
                </a:solidFill>
                <a:effectLst/>
                <a:ea typeface="Times New Roman" panose="02020603050405020304" pitchFamily="18" charset="0"/>
                <a:cs typeface="Times New Roman" panose="02020603050405020304" pitchFamily="18" charset="0"/>
              </a:rPr>
              <a:t>indici cronologici o tematici</a:t>
            </a:r>
            <a:r>
              <a:rPr lang="it-IT" sz="1000" kern="0" dirty="0">
                <a:solidFill>
                  <a:srgbClr val="333333"/>
                </a:solidFill>
                <a:effectLst/>
                <a:ea typeface="Times New Roman" panose="02020603050405020304" pitchFamily="18" charset="0"/>
                <a:cs typeface="Times New Roman" panose="02020603050405020304" pitchFamily="18" charset="0"/>
              </a:rPr>
              <a:t> per facilitare la ricerca</a:t>
            </a:r>
            <a:endParaRPr lang="it-IT" sz="1000" kern="100" dirty="0">
              <a:effectLst/>
              <a:ea typeface="Calibri" panose="020F0502020204030204" pitchFamily="34" charset="0"/>
              <a:cs typeface="Times New Roman" panose="02020603050405020304" pitchFamily="18" charset="0"/>
            </a:endParaRPr>
          </a:p>
          <a:p>
            <a:pPr>
              <a:lnSpc>
                <a:spcPct val="107000"/>
              </a:lnSpc>
              <a:spcAft>
                <a:spcPts val="800"/>
              </a:spcAft>
            </a:pPr>
            <a:r>
              <a:rPr lang="it-IT" sz="1000" b="1" kern="0" dirty="0">
                <a:solidFill>
                  <a:srgbClr val="333333"/>
                </a:solidFill>
                <a:effectLst/>
                <a:ea typeface="Times New Roman" panose="02020603050405020304" pitchFamily="18" charset="0"/>
                <a:cs typeface="Times New Roman" panose="02020603050405020304" pitchFamily="18" charset="0"/>
              </a:rPr>
              <a:t>Smat24 Aziende</a:t>
            </a:r>
            <a:r>
              <a:rPr lang="it-IT" sz="1000" kern="0" dirty="0">
                <a:solidFill>
                  <a:srgbClr val="333333"/>
                </a:solidFill>
                <a:effectLst/>
                <a:ea typeface="Times New Roman" panose="02020603050405020304" pitchFamily="18" charset="0"/>
                <a:cs typeface="Times New Roman" panose="02020603050405020304" pitchFamily="18" charset="0"/>
              </a:rPr>
              <a:t>, il nuovo </a:t>
            </a:r>
            <a:r>
              <a:rPr lang="it-IT" sz="1000" b="1" kern="0" dirty="0">
                <a:solidFill>
                  <a:srgbClr val="333333"/>
                </a:solidFill>
                <a:effectLst/>
                <a:ea typeface="Times New Roman" panose="02020603050405020304" pitchFamily="18" charset="0"/>
                <a:cs typeface="Times New Roman" panose="02020603050405020304" pitchFamily="18" charset="0"/>
              </a:rPr>
              <a:t>strumento agile, pratico e utile</a:t>
            </a:r>
            <a:r>
              <a:rPr lang="it-IT" sz="1000" kern="0" dirty="0">
                <a:solidFill>
                  <a:srgbClr val="333333"/>
                </a:solidFill>
                <a:effectLst/>
                <a:ea typeface="Times New Roman" panose="02020603050405020304" pitchFamily="18" charset="0"/>
                <a:cs typeface="Times New Roman" panose="02020603050405020304" pitchFamily="18" charset="0"/>
              </a:rPr>
              <a:t> che fornisce tutte le informazioni necessarie per il tuo business e supporta nella pratica aziendale quotidiana.</a:t>
            </a:r>
            <a:endParaRPr lang="it-IT" sz="1000" kern="100" dirty="0">
              <a:effectLst/>
              <a:ea typeface="Calibri" panose="020F0502020204030204" pitchFamily="34" charset="0"/>
              <a:cs typeface="Times New Roman" panose="02020603050405020304" pitchFamily="18" charset="0"/>
            </a:endParaRPr>
          </a:p>
          <a:p>
            <a:pPr>
              <a:lnSpc>
                <a:spcPct val="107000"/>
              </a:lnSpc>
              <a:spcAft>
                <a:spcPts val="800"/>
              </a:spcAft>
            </a:pPr>
            <a:endParaRPr lang="it-IT" sz="1000" dirty="0">
              <a:latin typeface="Calibri" panose="020F0502020204030204" pitchFamily="34" charset="0"/>
            </a:endParaRPr>
          </a:p>
          <a:p>
            <a:pPr>
              <a:lnSpc>
                <a:spcPct val="107000"/>
              </a:lnSpc>
              <a:spcAft>
                <a:spcPts val="800"/>
              </a:spcAft>
            </a:pP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US" sz="1000" dirty="0">
              <a:latin typeface="Calibri" panose="020F0502020204030204" pitchFamily="34" charset="0"/>
            </a:endParaRPr>
          </a:p>
        </p:txBody>
      </p:sp>
      <p:pic>
        <p:nvPicPr>
          <p:cNvPr id="36" name="Immagine 35">
            <a:extLst>
              <a:ext uri="{FF2B5EF4-FFF2-40B4-BE49-F238E27FC236}">
                <a16:creationId xmlns:a16="http://schemas.microsoft.com/office/drawing/2014/main" id="{C7176E15-37E0-91E1-AEA2-81F552D92C31}"/>
              </a:ext>
            </a:extLst>
          </p:cNvPr>
          <p:cNvPicPr>
            <a:picLocks noChangeAspect="1"/>
          </p:cNvPicPr>
          <p:nvPr/>
        </p:nvPicPr>
        <p:blipFill>
          <a:blip r:embed="rId6"/>
          <a:stretch>
            <a:fillRect/>
          </a:stretch>
        </p:blipFill>
        <p:spPr>
          <a:xfrm>
            <a:off x="322712" y="1853980"/>
            <a:ext cx="1052328" cy="2573937"/>
          </a:xfrm>
          <a:prstGeom prst="rect">
            <a:avLst/>
          </a:prstGeom>
          <a:ln>
            <a:noFill/>
          </a:ln>
          <a:effectLst>
            <a:outerShdw blurRad="292100" dist="139700" dir="2700000" algn="tl" rotWithShape="0">
              <a:srgbClr val="333333">
                <a:alpha val="65000"/>
              </a:srgbClr>
            </a:outerShdw>
          </a:effectLst>
        </p:spPr>
      </p:pic>
      <p:sp>
        <p:nvSpPr>
          <p:cNvPr id="7" name="Segnaposto numero diapositiva 6">
            <a:extLst>
              <a:ext uri="{FF2B5EF4-FFF2-40B4-BE49-F238E27FC236}">
                <a16:creationId xmlns:a16="http://schemas.microsoft.com/office/drawing/2014/main" id="{6714B13D-04FF-DCDE-DD5F-368BCDE9DBE1}"/>
              </a:ext>
            </a:extLst>
          </p:cNvPr>
          <p:cNvSpPr>
            <a:spLocks noGrp="1"/>
          </p:cNvSpPr>
          <p:nvPr>
            <p:ph type="sldNum" sz="quarter" idx="12"/>
          </p:nvPr>
        </p:nvSpPr>
        <p:spPr/>
        <p:txBody>
          <a:bodyPr/>
          <a:lstStyle/>
          <a:p>
            <a:fld id="{9B213E47-7D87-1444-9A76-101074257B51}" type="slidenum">
              <a:rPr lang="it-IT" smtClean="0"/>
              <a:pPr/>
              <a:t>47</a:t>
            </a:fld>
            <a:endParaRPr lang="it-IT" dirty="0"/>
          </a:p>
        </p:txBody>
      </p:sp>
    </p:spTree>
    <p:custDataLst>
      <p:tags r:id="rId1"/>
    </p:custDataLst>
    <p:extLst>
      <p:ext uri="{BB962C8B-B14F-4D97-AF65-F5344CB8AC3E}">
        <p14:creationId xmlns:p14="http://schemas.microsoft.com/office/powerpoint/2010/main" val="3545139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6365" y="795524"/>
            <a:ext cx="3253354" cy="509148"/>
          </a:xfrm>
          <a:prstGeom prst="rect">
            <a:avLst/>
          </a:prstGeom>
          <a:noFill/>
        </p:spPr>
        <p:txBody>
          <a:bodyPr wrap="square" tIns="0" bIns="0" rtlCol="0" anchor="t" anchorCtr="0">
            <a:noAutofit/>
          </a:bodyPr>
          <a:lstStyle/>
          <a:p>
            <a:r>
              <a:rPr lang="it-IT" sz="2800" b="1" dirty="0">
                <a:latin typeface="Trebuchet MS"/>
                <a:cs typeface="Trebuchet MS"/>
              </a:rPr>
              <a:t>Report + Energia</a:t>
            </a: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16" name="CasellaDiTesto 15">
            <a:extLst>
              <a:ext uri="{FF2B5EF4-FFF2-40B4-BE49-F238E27FC236}">
                <a16:creationId xmlns:a16="http://schemas.microsoft.com/office/drawing/2014/main" id="{D21FBE35-07CA-96F4-29A8-BFF3F1E0FA78}"/>
              </a:ext>
            </a:extLst>
          </p:cNvPr>
          <p:cNvSpPr txBox="1"/>
          <p:nvPr/>
        </p:nvSpPr>
        <p:spPr>
          <a:xfrm>
            <a:off x="2776482" y="1742848"/>
            <a:ext cx="6187446" cy="2470163"/>
          </a:xfrm>
          <a:prstGeom prst="rect">
            <a:avLst/>
          </a:prstGeom>
          <a:noFill/>
        </p:spPr>
        <p:txBody>
          <a:bodyPr wrap="square">
            <a:spAutoFit/>
          </a:bodyPr>
          <a:lstStyle/>
          <a:p>
            <a:pPr>
              <a:lnSpc>
                <a:spcPct val="107000"/>
              </a:lnSpc>
              <a:spcAft>
                <a:spcPts val="800"/>
              </a:spcAft>
            </a:pPr>
            <a:r>
              <a:rPr lang="it-IT" sz="1200" dirty="0">
                <a:latin typeface="Calibri" panose="020F0502020204030204" pitchFamily="34" charset="0"/>
              </a:rPr>
              <a:t>24 ORE Ricerche e Studi, la struttura del Gruppo 24 ORE che analizza i vari settori e mercati dal punto di vista economico e finanziario, presenta la piattaforma di aggiornamento e approfondimento dedicata al settore dell’Energia: Report+ Energia.</a:t>
            </a:r>
          </a:p>
          <a:p>
            <a:pPr>
              <a:lnSpc>
                <a:spcPct val="107000"/>
              </a:lnSpc>
              <a:spcAft>
                <a:spcPts val="800"/>
              </a:spcAft>
            </a:pPr>
            <a:r>
              <a:rPr lang="it-IT" sz="1200" dirty="0">
                <a:latin typeface="Calibri" panose="020F0502020204030204" pitchFamily="34" charset="0"/>
              </a:rPr>
              <a:t>La soluzione è destinata a tutti gli operatori del settore che devono:</a:t>
            </a:r>
          </a:p>
          <a:p>
            <a:pPr>
              <a:lnSpc>
                <a:spcPct val="107000"/>
              </a:lnSpc>
              <a:spcAft>
                <a:spcPts val="800"/>
              </a:spcAft>
            </a:pPr>
            <a:r>
              <a:rPr lang="it-IT" sz="1200" dirty="0">
                <a:latin typeface="Calibri" panose="020F0502020204030204" pitchFamily="34" charset="0"/>
              </a:rPr>
              <a:t>✔  rimanere sempre informati sui trend, analisi e previsioni, top player, operazioni M&amp;A;</a:t>
            </a:r>
          </a:p>
          <a:p>
            <a:pPr>
              <a:lnSpc>
                <a:spcPct val="107000"/>
              </a:lnSpc>
              <a:spcAft>
                <a:spcPts val="800"/>
              </a:spcAft>
            </a:pPr>
            <a:r>
              <a:rPr lang="it-IT" sz="1200" dirty="0">
                <a:latin typeface="Calibri" panose="020F0502020204030204" pitchFamily="34" charset="0"/>
              </a:rPr>
              <a:t>✔ avere velocemente risposte precise e puntuali per soddisfare le esigenze professionali quotidiane.</a:t>
            </a:r>
          </a:p>
          <a:p>
            <a:pPr>
              <a:lnSpc>
                <a:spcPct val="107000"/>
              </a:lnSpc>
              <a:spcAft>
                <a:spcPts val="800"/>
              </a:spcAft>
            </a:pPr>
            <a:r>
              <a:rPr lang="it-IT" sz="1200" dirty="0">
                <a:latin typeface="Calibri" panose="020F0502020204030204" pitchFamily="34" charset="0"/>
              </a:rPr>
              <a:t>Cuore della piattaforma è il Report del Centro Studi del Gruppo 24 ORE che si arricchisce di un servizio non solo di aggiornamento normativo ma anche in tempo reale grazie alle notizie dell’Agenzia di stampa il Sole 24 ORE Radiocor e agli articoli del quotidiano Il Sole 24 ORE.</a:t>
            </a:r>
          </a:p>
        </p:txBody>
      </p:sp>
      <p:pic>
        <p:nvPicPr>
          <p:cNvPr id="4" name="Immagine 3">
            <a:extLst>
              <a:ext uri="{FF2B5EF4-FFF2-40B4-BE49-F238E27FC236}">
                <a16:creationId xmlns:a16="http://schemas.microsoft.com/office/drawing/2014/main" id="{8FDF6E80-BD33-8D58-0F13-E397DA1B5F6E}"/>
              </a:ext>
            </a:extLst>
          </p:cNvPr>
          <p:cNvPicPr>
            <a:picLocks noChangeAspect="1"/>
          </p:cNvPicPr>
          <p:nvPr/>
        </p:nvPicPr>
        <p:blipFill rotWithShape="1">
          <a:blip r:embed="rId4"/>
          <a:srcRect l="36389" t="11661" r="40432" b="29016"/>
          <a:stretch/>
        </p:blipFill>
        <p:spPr>
          <a:xfrm>
            <a:off x="489765" y="1494462"/>
            <a:ext cx="2119430" cy="3051225"/>
          </a:xfrm>
          <a:prstGeom prst="rect">
            <a:avLst/>
          </a:prstGeom>
        </p:spPr>
      </p:pic>
      <p:sp>
        <p:nvSpPr>
          <p:cNvPr id="6" name="CasellaDiTesto 5">
            <a:extLst>
              <a:ext uri="{FF2B5EF4-FFF2-40B4-BE49-F238E27FC236}">
                <a16:creationId xmlns:a16="http://schemas.microsoft.com/office/drawing/2014/main" id="{FB6BDCE8-4594-49FB-F518-15400C796D36}"/>
              </a:ext>
            </a:extLst>
          </p:cNvPr>
          <p:cNvSpPr txBox="1"/>
          <p:nvPr/>
        </p:nvSpPr>
        <p:spPr>
          <a:xfrm>
            <a:off x="3239870" y="911598"/>
            <a:ext cx="5469954" cy="276999"/>
          </a:xfrm>
          <a:prstGeom prst="rect">
            <a:avLst/>
          </a:prstGeom>
          <a:noFill/>
        </p:spPr>
        <p:txBody>
          <a:bodyPr wrap="square">
            <a:spAutoFit/>
          </a:bodyPr>
          <a:lstStyle/>
          <a:p>
            <a:r>
              <a:rPr lang="it-IT" sz="1200" b="1" dirty="0">
                <a:solidFill>
                  <a:srgbClr val="000000"/>
                </a:solidFill>
                <a:cs typeface="Arial" pitchFamily="34" charset="0"/>
              </a:rPr>
              <a:t>LA PIATTAFORMA DI INFORMAZIONE SPECIALIZZATA SUL MERCATO ENERGIA</a:t>
            </a:r>
          </a:p>
        </p:txBody>
      </p:sp>
      <p:sp>
        <p:nvSpPr>
          <p:cNvPr id="7" name="Segnaposto numero diapositiva 6">
            <a:extLst>
              <a:ext uri="{FF2B5EF4-FFF2-40B4-BE49-F238E27FC236}">
                <a16:creationId xmlns:a16="http://schemas.microsoft.com/office/drawing/2014/main" id="{4FB23A45-6E1C-504D-1A2E-FF8FC387DBD5}"/>
              </a:ext>
            </a:extLst>
          </p:cNvPr>
          <p:cNvSpPr>
            <a:spLocks noGrp="1"/>
          </p:cNvSpPr>
          <p:nvPr>
            <p:ph type="sldNum" sz="quarter" idx="12"/>
          </p:nvPr>
        </p:nvSpPr>
        <p:spPr/>
        <p:txBody>
          <a:bodyPr/>
          <a:lstStyle/>
          <a:p>
            <a:fld id="{9B213E47-7D87-1444-9A76-101074257B51}" type="slidenum">
              <a:rPr lang="it-IT" smtClean="0"/>
              <a:pPr/>
              <a:t>48</a:t>
            </a:fld>
            <a:endParaRPr lang="it-IT" dirty="0"/>
          </a:p>
        </p:txBody>
      </p:sp>
    </p:spTree>
    <p:custDataLst>
      <p:tags r:id="rId1"/>
    </p:custDataLst>
    <p:extLst>
      <p:ext uri="{BB962C8B-B14F-4D97-AF65-F5344CB8AC3E}">
        <p14:creationId xmlns:p14="http://schemas.microsoft.com/office/powerpoint/2010/main" val="2628138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6365" y="795524"/>
            <a:ext cx="3253354" cy="509148"/>
          </a:xfrm>
          <a:prstGeom prst="rect">
            <a:avLst/>
          </a:prstGeom>
          <a:noFill/>
        </p:spPr>
        <p:txBody>
          <a:bodyPr wrap="square" tIns="0" bIns="0" rtlCol="0" anchor="t" anchorCtr="0">
            <a:noAutofit/>
          </a:bodyPr>
          <a:lstStyle/>
          <a:p>
            <a:r>
              <a:rPr lang="it-IT" sz="2800" b="1" dirty="0" err="1">
                <a:latin typeface="Trebuchet MS"/>
                <a:cs typeface="Trebuchet MS"/>
              </a:rPr>
              <a:t>ItalyX</a:t>
            </a:r>
            <a:r>
              <a:rPr lang="it-IT" sz="2800" b="1" dirty="0">
                <a:latin typeface="Trebuchet MS"/>
                <a:cs typeface="Trebuchet MS"/>
              </a:rPr>
              <a:t> Report</a:t>
            </a:r>
          </a:p>
        </p:txBody>
      </p:sp>
      <p:cxnSp>
        <p:nvCxnSpPr>
          <p:cNvPr id="17" name="Connettore 1 16"/>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CasellaDiTesto 17"/>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2</a:t>
            </a:r>
          </a:p>
        </p:txBody>
      </p:sp>
      <p:sp>
        <p:nvSpPr>
          <p:cNvPr id="13" name="Rettangolo 12"/>
          <p:cNvSpPr/>
          <p:nvPr/>
        </p:nvSpPr>
        <p:spPr>
          <a:xfrm>
            <a:off x="1128924" y="224605"/>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4" name="Immagine 13"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994"/>
            <a:ext cx="1576703" cy="693005"/>
          </a:xfrm>
          <a:prstGeom prst="rect">
            <a:avLst/>
          </a:prstGeom>
        </p:spPr>
      </p:pic>
      <p:sp>
        <p:nvSpPr>
          <p:cNvPr id="16" name="CasellaDiTesto 15">
            <a:extLst>
              <a:ext uri="{FF2B5EF4-FFF2-40B4-BE49-F238E27FC236}">
                <a16:creationId xmlns:a16="http://schemas.microsoft.com/office/drawing/2014/main" id="{D21FBE35-07CA-96F4-29A8-BFF3F1E0FA78}"/>
              </a:ext>
            </a:extLst>
          </p:cNvPr>
          <p:cNvSpPr txBox="1"/>
          <p:nvPr/>
        </p:nvSpPr>
        <p:spPr>
          <a:xfrm>
            <a:off x="2415932" y="1384197"/>
            <a:ext cx="6429893" cy="3766031"/>
          </a:xfrm>
          <a:prstGeom prst="rect">
            <a:avLst/>
          </a:prstGeom>
          <a:noFill/>
        </p:spPr>
        <p:txBody>
          <a:bodyPr wrap="square">
            <a:spAutoFit/>
          </a:bodyPr>
          <a:lstStyle/>
          <a:p>
            <a:pPr>
              <a:lnSpc>
                <a:spcPct val="107000"/>
              </a:lnSpc>
              <a:spcAft>
                <a:spcPts val="800"/>
              </a:spcAft>
            </a:pPr>
            <a:r>
              <a:rPr lang="it-IT" sz="1200" b="0" i="0" dirty="0">
                <a:solidFill>
                  <a:srgbClr val="333333"/>
                </a:solidFill>
                <a:effectLst/>
                <a:highlight>
                  <a:srgbClr val="FFFFFF"/>
                </a:highlight>
                <a:latin typeface="SoleSans"/>
              </a:rPr>
              <a:t>A partire da quest’anno, la collana dei Report di Settore, curata da </a:t>
            </a:r>
            <a:r>
              <a:rPr lang="it-IT" sz="1200" b="1" i="0" dirty="0">
                <a:solidFill>
                  <a:srgbClr val="333333"/>
                </a:solidFill>
                <a:effectLst/>
                <a:highlight>
                  <a:srgbClr val="FFFFFF"/>
                </a:highlight>
                <a:latin typeface="SoleSans"/>
              </a:rPr>
              <a:t>24ORE Ricerche e Studi</a:t>
            </a:r>
            <a:r>
              <a:rPr lang="it-IT" sz="1200" b="0" i="0" dirty="0">
                <a:solidFill>
                  <a:srgbClr val="333333"/>
                </a:solidFill>
                <a:effectLst/>
                <a:highlight>
                  <a:srgbClr val="FFFFFF"/>
                </a:highlight>
                <a:latin typeface="SoleSans"/>
              </a:rPr>
              <a:t>, assume la denominazione di Report di </a:t>
            </a:r>
            <a:r>
              <a:rPr lang="it-IT" sz="1200" b="1" i="0" u="sng" dirty="0">
                <a:solidFill>
                  <a:srgbClr val="D41B16"/>
                </a:solidFill>
                <a:effectLst/>
                <a:highlight>
                  <a:srgbClr val="FFFFFF"/>
                </a:highlight>
                <a:latin typeface="SoleSans"/>
              </a:rPr>
              <a:t>Italy X, la certificazione di eccellenza delle imprese manifatturiere italiane</a:t>
            </a:r>
            <a:r>
              <a:rPr lang="it-IT" sz="1200" b="0" i="0" dirty="0">
                <a:solidFill>
                  <a:srgbClr val="333333"/>
                </a:solidFill>
                <a:effectLst/>
                <a:highlight>
                  <a:srgbClr val="FFFFFF"/>
                </a:highlight>
                <a:latin typeface="SoleSans"/>
              </a:rPr>
              <a:t>. I Report si trasformano in </a:t>
            </a:r>
            <a:r>
              <a:rPr lang="it-IT" sz="1200" b="1" i="0" dirty="0">
                <a:solidFill>
                  <a:srgbClr val="333333"/>
                </a:solidFill>
                <a:effectLst/>
                <a:highlight>
                  <a:srgbClr val="FFFFFF"/>
                </a:highlight>
                <a:latin typeface="SoleSans"/>
              </a:rPr>
              <a:t>un indispensabile strumento per le imprese italiane, affiancando l’iniziativa di </a:t>
            </a:r>
            <a:r>
              <a:rPr lang="it-IT" sz="1200" b="1" i="0" dirty="0" err="1">
                <a:solidFill>
                  <a:srgbClr val="333333"/>
                </a:solidFill>
                <a:effectLst/>
                <a:highlight>
                  <a:srgbClr val="FFFFFF"/>
                </a:highlight>
                <a:latin typeface="SoleSans"/>
              </a:rPr>
              <a:t>ItalyX</a:t>
            </a:r>
            <a:r>
              <a:rPr lang="it-IT" sz="1200" b="1" i="0" dirty="0">
                <a:solidFill>
                  <a:srgbClr val="333333"/>
                </a:solidFill>
                <a:effectLst/>
                <a:highlight>
                  <a:srgbClr val="FFFFFF"/>
                </a:highlight>
                <a:latin typeface="SoleSans"/>
              </a:rPr>
              <a:t> per offrire una visione completa e dettagliata del mercato globale in cui operano</a:t>
            </a:r>
            <a:r>
              <a:rPr lang="it-IT" sz="1200" b="0" i="0" dirty="0">
                <a:solidFill>
                  <a:srgbClr val="333333"/>
                </a:solidFill>
                <a:effectLst/>
                <a:highlight>
                  <a:srgbClr val="FFFFFF"/>
                </a:highlight>
                <a:latin typeface="SoleSans"/>
              </a:rPr>
              <a:t>. Oltre a promuovere la propria identità distintiva, ora le aziende possono contare su </a:t>
            </a:r>
            <a:r>
              <a:rPr lang="it-IT" sz="1200" b="1" i="0" dirty="0">
                <a:solidFill>
                  <a:srgbClr val="333333"/>
                </a:solidFill>
                <a:effectLst/>
                <a:highlight>
                  <a:srgbClr val="FFFFFF"/>
                </a:highlight>
                <a:latin typeface="SoleSans"/>
              </a:rPr>
              <a:t>una bussola informativa che guida le loro strategie di sviluppo e di successo a livello internazionale.</a:t>
            </a:r>
          </a:p>
          <a:p>
            <a:pPr>
              <a:lnSpc>
                <a:spcPct val="107000"/>
              </a:lnSpc>
              <a:spcAft>
                <a:spcPts val="800"/>
              </a:spcAft>
            </a:pPr>
            <a:r>
              <a:rPr lang="it-IT" sz="1200" dirty="0">
                <a:solidFill>
                  <a:srgbClr val="333333"/>
                </a:solidFill>
                <a:highlight>
                  <a:srgbClr val="FFFFFF"/>
                </a:highlight>
                <a:latin typeface="Calibri" panose="020F0502020204030204" pitchFamily="34" charset="0"/>
              </a:rPr>
              <a:t>I SETTORI ANALIZZATI:</a:t>
            </a:r>
          </a:p>
          <a:p>
            <a:pPr marL="171450" indent="-171450">
              <a:lnSpc>
                <a:spcPct val="107000"/>
              </a:lnSpc>
              <a:spcAft>
                <a:spcPts val="800"/>
              </a:spcAft>
              <a:buFont typeface="Arial" panose="020B0604020202020204" pitchFamily="34" charset="0"/>
              <a:buChar char="•"/>
            </a:pPr>
            <a:r>
              <a:rPr lang="it-IT" sz="1200" b="1" dirty="0">
                <a:solidFill>
                  <a:srgbClr val="333333"/>
                </a:solidFill>
                <a:highlight>
                  <a:srgbClr val="FFFFFF"/>
                </a:highlight>
                <a:latin typeface="Calibri" panose="020F0502020204030204" pitchFamily="34" charset="0"/>
              </a:rPr>
              <a:t>COSMETICA</a:t>
            </a:r>
          </a:p>
          <a:p>
            <a:pPr marL="171450" indent="-171450">
              <a:lnSpc>
                <a:spcPct val="107000"/>
              </a:lnSpc>
              <a:spcAft>
                <a:spcPts val="800"/>
              </a:spcAft>
              <a:buFont typeface="Arial" panose="020B0604020202020204" pitchFamily="34" charset="0"/>
              <a:buChar char="•"/>
            </a:pPr>
            <a:r>
              <a:rPr lang="it-IT" sz="1200" b="1" dirty="0">
                <a:solidFill>
                  <a:srgbClr val="333333"/>
                </a:solidFill>
                <a:highlight>
                  <a:srgbClr val="FFFFFF"/>
                </a:highlight>
                <a:latin typeface="Calibri" panose="020F0502020204030204" pitchFamily="34" charset="0"/>
              </a:rPr>
              <a:t>FARMACEUTICA</a:t>
            </a:r>
          </a:p>
          <a:p>
            <a:pPr marL="171450" indent="-171450">
              <a:lnSpc>
                <a:spcPct val="107000"/>
              </a:lnSpc>
              <a:spcAft>
                <a:spcPts val="800"/>
              </a:spcAft>
              <a:buFont typeface="Arial" panose="020B0604020202020204" pitchFamily="34" charset="0"/>
              <a:buChar char="•"/>
            </a:pPr>
            <a:r>
              <a:rPr lang="it-IT" sz="1200" b="1" dirty="0">
                <a:solidFill>
                  <a:srgbClr val="333333"/>
                </a:solidFill>
                <a:highlight>
                  <a:srgbClr val="FFFFFF"/>
                </a:highlight>
                <a:latin typeface="Calibri" panose="020F0502020204030204" pitchFamily="34" charset="0"/>
              </a:rPr>
              <a:t>FOOD</a:t>
            </a:r>
          </a:p>
          <a:p>
            <a:pPr marL="171450" indent="-171450">
              <a:lnSpc>
                <a:spcPct val="107000"/>
              </a:lnSpc>
              <a:spcAft>
                <a:spcPts val="800"/>
              </a:spcAft>
              <a:buFont typeface="Arial" panose="020B0604020202020204" pitchFamily="34" charset="0"/>
              <a:buChar char="•"/>
            </a:pPr>
            <a:r>
              <a:rPr lang="it-IT" sz="1200" b="1" dirty="0">
                <a:solidFill>
                  <a:srgbClr val="333333"/>
                </a:solidFill>
                <a:highlight>
                  <a:srgbClr val="FFFFFF"/>
                </a:highlight>
                <a:latin typeface="Calibri" panose="020F0502020204030204" pitchFamily="34" charset="0"/>
              </a:rPr>
              <a:t>ENERGIA</a:t>
            </a:r>
          </a:p>
          <a:p>
            <a:pPr marL="171450" indent="-171450">
              <a:lnSpc>
                <a:spcPct val="107000"/>
              </a:lnSpc>
              <a:spcAft>
                <a:spcPts val="800"/>
              </a:spcAft>
              <a:buFont typeface="Arial" panose="020B0604020202020204" pitchFamily="34" charset="0"/>
              <a:buChar char="•"/>
            </a:pPr>
            <a:r>
              <a:rPr lang="it-IT" sz="1200" b="1" dirty="0">
                <a:solidFill>
                  <a:srgbClr val="333333"/>
                </a:solidFill>
                <a:highlight>
                  <a:srgbClr val="FFFFFF"/>
                </a:highlight>
                <a:latin typeface="Calibri" panose="020F0502020204030204" pitchFamily="34" charset="0"/>
              </a:rPr>
              <a:t>MECCANICA E MACCHINE</a:t>
            </a:r>
          </a:p>
          <a:p>
            <a:pPr>
              <a:lnSpc>
                <a:spcPct val="107000"/>
              </a:lnSpc>
              <a:spcAft>
                <a:spcPts val="800"/>
              </a:spcAft>
            </a:pPr>
            <a:r>
              <a:rPr lang="it-IT" sz="1200" dirty="0">
                <a:solidFill>
                  <a:srgbClr val="333333"/>
                </a:solidFill>
                <a:highlight>
                  <a:srgbClr val="FFFFFF"/>
                </a:highlight>
                <a:latin typeface="SoleSans"/>
              </a:rPr>
              <a:t>Con </a:t>
            </a:r>
            <a:r>
              <a:rPr lang="it-IT" sz="1200" dirty="0" err="1">
                <a:solidFill>
                  <a:srgbClr val="333333"/>
                </a:solidFill>
                <a:highlight>
                  <a:srgbClr val="FFFFFF"/>
                </a:highlight>
                <a:latin typeface="SoleSans"/>
              </a:rPr>
              <a:t>ItaliyX</a:t>
            </a:r>
            <a:r>
              <a:rPr lang="it-IT" sz="1200" dirty="0">
                <a:solidFill>
                  <a:srgbClr val="333333"/>
                </a:solidFill>
                <a:highlight>
                  <a:srgbClr val="FFFFFF"/>
                </a:highlight>
                <a:latin typeface="SoleSans"/>
              </a:rPr>
              <a:t> Report a tua disposizione: analisi e numeri chiave del settore, scenari, ricerche Italia – Europa – mondo, operazioni M&amp;A.</a:t>
            </a:r>
          </a:p>
        </p:txBody>
      </p:sp>
      <p:sp>
        <p:nvSpPr>
          <p:cNvPr id="6" name="CasellaDiTesto 5">
            <a:extLst>
              <a:ext uri="{FF2B5EF4-FFF2-40B4-BE49-F238E27FC236}">
                <a16:creationId xmlns:a16="http://schemas.microsoft.com/office/drawing/2014/main" id="{FB6BDCE8-4594-49FB-F518-15400C796D36}"/>
              </a:ext>
            </a:extLst>
          </p:cNvPr>
          <p:cNvSpPr txBox="1"/>
          <p:nvPr/>
        </p:nvSpPr>
        <p:spPr>
          <a:xfrm>
            <a:off x="2590372" y="911598"/>
            <a:ext cx="6013007" cy="276999"/>
          </a:xfrm>
          <a:prstGeom prst="rect">
            <a:avLst/>
          </a:prstGeom>
          <a:noFill/>
        </p:spPr>
        <p:txBody>
          <a:bodyPr wrap="square">
            <a:spAutoFit/>
          </a:bodyPr>
          <a:lstStyle/>
          <a:p>
            <a:r>
              <a:rPr lang="it-IT" sz="1200" b="1" dirty="0">
                <a:solidFill>
                  <a:srgbClr val="000000"/>
                </a:solidFill>
                <a:cs typeface="Arial" pitchFamily="34" charset="0"/>
              </a:rPr>
              <a:t>I REPORT ECONOMICO-FINANZIARI DI 24 ORE RICERCHE E STUDI </a:t>
            </a:r>
          </a:p>
        </p:txBody>
      </p:sp>
      <p:pic>
        <p:nvPicPr>
          <p:cNvPr id="5" name="Immagine 4">
            <a:extLst>
              <a:ext uri="{FF2B5EF4-FFF2-40B4-BE49-F238E27FC236}">
                <a16:creationId xmlns:a16="http://schemas.microsoft.com/office/drawing/2014/main" id="{202EC616-633F-8AF6-8E92-15CBD584A98B}"/>
              </a:ext>
            </a:extLst>
          </p:cNvPr>
          <p:cNvPicPr>
            <a:picLocks noChangeAspect="1"/>
          </p:cNvPicPr>
          <p:nvPr/>
        </p:nvPicPr>
        <p:blipFill rotWithShape="1">
          <a:blip r:embed="rId4"/>
          <a:srcRect l="40652" t="11661" r="40435" b="5701"/>
          <a:stretch/>
        </p:blipFill>
        <p:spPr>
          <a:xfrm>
            <a:off x="679630" y="1304672"/>
            <a:ext cx="1529555" cy="3759303"/>
          </a:xfrm>
          <a:prstGeom prst="rect">
            <a:avLst/>
          </a:prstGeom>
        </p:spPr>
      </p:pic>
      <p:sp>
        <p:nvSpPr>
          <p:cNvPr id="7" name="Segnaposto numero diapositiva 6">
            <a:extLst>
              <a:ext uri="{FF2B5EF4-FFF2-40B4-BE49-F238E27FC236}">
                <a16:creationId xmlns:a16="http://schemas.microsoft.com/office/drawing/2014/main" id="{A5BB9F80-40AC-A5BF-FDE5-9114700F7057}"/>
              </a:ext>
            </a:extLst>
          </p:cNvPr>
          <p:cNvSpPr>
            <a:spLocks noGrp="1"/>
          </p:cNvSpPr>
          <p:nvPr>
            <p:ph type="sldNum" sz="quarter" idx="12"/>
          </p:nvPr>
        </p:nvSpPr>
        <p:spPr/>
        <p:txBody>
          <a:bodyPr/>
          <a:lstStyle/>
          <a:p>
            <a:fld id="{9B213E47-7D87-1444-9A76-101074257B51}" type="slidenum">
              <a:rPr lang="it-IT" smtClean="0"/>
              <a:pPr/>
              <a:t>49</a:t>
            </a:fld>
            <a:endParaRPr lang="it-IT" dirty="0"/>
          </a:p>
        </p:txBody>
      </p:sp>
    </p:spTree>
    <p:custDataLst>
      <p:tags r:id="rId1"/>
    </p:custDataLst>
    <p:extLst>
      <p:ext uri="{BB962C8B-B14F-4D97-AF65-F5344CB8AC3E}">
        <p14:creationId xmlns:p14="http://schemas.microsoft.com/office/powerpoint/2010/main" val="2832635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4" name="Rettangolo 3"/>
          <p:cNvSpPr/>
          <p:nvPr/>
        </p:nvSpPr>
        <p:spPr>
          <a:xfrm>
            <a:off x="724288" y="1780178"/>
            <a:ext cx="2648011" cy="323165"/>
          </a:xfrm>
          <a:prstGeom prst="rect">
            <a:avLst/>
          </a:prstGeom>
        </p:spPr>
        <p:txBody>
          <a:bodyPr wrap="square">
            <a:spAutoFit/>
          </a:bodyPr>
          <a:lstStyle/>
          <a:p>
            <a:pPr>
              <a:lnSpc>
                <a:spcPct val="70000"/>
              </a:lnSpc>
            </a:pPr>
            <a:endParaRPr lang="it-IT" sz="1000" dirty="0">
              <a:solidFill>
                <a:schemeClr val="bg1"/>
              </a:solidFill>
              <a:latin typeface="Franklin Gothic Book"/>
              <a:cs typeface="Franklin Gothic Book"/>
            </a:endParaRPr>
          </a:p>
          <a:p>
            <a:pPr>
              <a:lnSpc>
                <a:spcPct val="80000"/>
              </a:lnSpc>
            </a:pPr>
            <a:r>
              <a:rPr lang="it-IT" sz="1000" dirty="0">
                <a:solidFill>
                  <a:schemeClr val="bg1"/>
                </a:solidFill>
                <a:latin typeface="Franklin Gothic Book"/>
                <a:cs typeface="Franklin Gothic Book"/>
              </a:rPr>
              <a:t>Listino	€ 299 </a:t>
            </a:r>
          </a:p>
        </p:txBody>
      </p:sp>
      <p:sp>
        <p:nvSpPr>
          <p:cNvPr id="15" name="Rettangolo 14"/>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6" name="Immagine 15" descr="LOGO 24 O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6" name="CasellaDiTesto 5">
            <a:extLst>
              <a:ext uri="{FF2B5EF4-FFF2-40B4-BE49-F238E27FC236}">
                <a16:creationId xmlns:a16="http://schemas.microsoft.com/office/drawing/2014/main" id="{DF8E2E69-EA0A-4C7E-A8D0-F8933D006305}"/>
              </a:ext>
            </a:extLst>
          </p:cNvPr>
          <p:cNvSpPr txBox="1"/>
          <p:nvPr/>
        </p:nvSpPr>
        <p:spPr>
          <a:xfrm>
            <a:off x="209859" y="561018"/>
            <a:ext cx="8899460" cy="523220"/>
          </a:xfrm>
          <a:prstGeom prst="rect">
            <a:avLst/>
          </a:prstGeom>
          <a:noFill/>
        </p:spPr>
        <p:txBody>
          <a:bodyPr wrap="square" rtlCol="0">
            <a:spAutoFit/>
          </a:bodyPr>
          <a:lstStyle/>
          <a:p>
            <a:pPr algn="just"/>
            <a:r>
              <a:rPr lang="it-IT" sz="1400" dirty="0"/>
              <a:t>Al fine di favorire la lettura dei nostri servizi editoriali «quotidiani» e a diffondere la Cultura d’Impresa, si intende promuovere i servizi per acquisti di lotti minimi </a:t>
            </a:r>
            <a:r>
              <a:rPr lang="it-IT" sz="1400" b="1" u="sng" dirty="0"/>
              <a:t>ad uso di ogni Associazione</a:t>
            </a:r>
            <a:r>
              <a:rPr lang="it-IT" sz="1400" dirty="0"/>
              <a:t>.</a:t>
            </a:r>
          </a:p>
        </p:txBody>
      </p:sp>
      <p:sp>
        <p:nvSpPr>
          <p:cNvPr id="10" name="CasellaDiTesto 9">
            <a:extLst>
              <a:ext uri="{FF2B5EF4-FFF2-40B4-BE49-F238E27FC236}">
                <a16:creationId xmlns:a16="http://schemas.microsoft.com/office/drawing/2014/main" id="{07EC1944-5EBA-41A9-81BE-377E5952F525}"/>
              </a:ext>
            </a:extLst>
          </p:cNvPr>
          <p:cNvSpPr txBox="1"/>
          <p:nvPr/>
        </p:nvSpPr>
        <p:spPr>
          <a:xfrm>
            <a:off x="184313" y="4199746"/>
            <a:ext cx="8728262" cy="577081"/>
          </a:xfrm>
          <a:prstGeom prst="rect">
            <a:avLst/>
          </a:prstGeom>
          <a:noFill/>
        </p:spPr>
        <p:txBody>
          <a:bodyPr wrap="square" rtlCol="0">
            <a:spAutoFit/>
          </a:bodyPr>
          <a:lstStyle/>
          <a:p>
            <a:r>
              <a:rPr lang="it-IT" sz="1050" i="1" dirty="0"/>
              <a:t>Nell’offerta commerciale dedicata sarà inserito apposito </a:t>
            </a:r>
            <a:r>
              <a:rPr lang="it-IT" sz="1050" b="1" i="1" u="sng" dirty="0"/>
              <a:t>disclaimer d’uso </a:t>
            </a:r>
            <a:r>
              <a:rPr lang="it-IT" sz="1050" i="1" dirty="0"/>
              <a:t>con il quale l’associazione confindustriale accetta espressamente che i contenuti del Quotidiano sono oggetto di diritti di proprietà intellettuale ed industriale e come tali non possono essere copiati o distribuiti con qualsiasi mezzo. Inoltre al primo accesso al prodotto l’utente sarà tenuto ad accettare espressamente le condizioni d’uso della versione digitale dell’abbonamento.</a:t>
            </a:r>
          </a:p>
        </p:txBody>
      </p:sp>
      <p:sp>
        <p:nvSpPr>
          <p:cNvPr id="3" name="Ovale 2">
            <a:extLst>
              <a:ext uri="{FF2B5EF4-FFF2-40B4-BE49-F238E27FC236}">
                <a16:creationId xmlns:a16="http://schemas.microsoft.com/office/drawing/2014/main" id="{08B140E6-97A4-865E-A480-0934048263D5}"/>
              </a:ext>
            </a:extLst>
          </p:cNvPr>
          <p:cNvSpPr/>
          <p:nvPr/>
        </p:nvSpPr>
        <p:spPr>
          <a:xfrm>
            <a:off x="8035257" y="1950943"/>
            <a:ext cx="568122"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5" name="CasellaDiTesto 4">
            <a:extLst>
              <a:ext uri="{FF2B5EF4-FFF2-40B4-BE49-F238E27FC236}">
                <a16:creationId xmlns:a16="http://schemas.microsoft.com/office/drawing/2014/main" id="{9A1122D8-6487-BCDF-1F31-5962600EC5A7}"/>
              </a:ext>
            </a:extLst>
          </p:cNvPr>
          <p:cNvSpPr txBox="1"/>
          <p:nvPr/>
        </p:nvSpPr>
        <p:spPr>
          <a:xfrm>
            <a:off x="8095175" y="1987927"/>
            <a:ext cx="448286" cy="230832"/>
          </a:xfrm>
          <a:prstGeom prst="rect">
            <a:avLst/>
          </a:prstGeom>
          <a:noFill/>
        </p:spPr>
        <p:txBody>
          <a:bodyPr wrap="square" rtlCol="0">
            <a:spAutoFit/>
          </a:bodyPr>
          <a:lstStyle/>
          <a:p>
            <a:r>
              <a:rPr lang="it-IT" sz="900" b="1" dirty="0">
                <a:solidFill>
                  <a:schemeClr val="bg1"/>
                </a:solidFill>
              </a:rPr>
              <a:t>NEW</a:t>
            </a:r>
          </a:p>
        </p:txBody>
      </p:sp>
      <p:pic>
        <p:nvPicPr>
          <p:cNvPr id="8" name="Immagine 7">
            <a:extLst>
              <a:ext uri="{FF2B5EF4-FFF2-40B4-BE49-F238E27FC236}">
                <a16:creationId xmlns:a16="http://schemas.microsoft.com/office/drawing/2014/main" id="{F55E90D1-E4A0-02BF-664B-FD37C878E46D}"/>
              </a:ext>
            </a:extLst>
          </p:cNvPr>
          <p:cNvPicPr>
            <a:picLocks noChangeAspect="1"/>
          </p:cNvPicPr>
          <p:nvPr/>
        </p:nvPicPr>
        <p:blipFill>
          <a:blip r:embed="rId3"/>
          <a:stretch>
            <a:fillRect/>
          </a:stretch>
        </p:blipFill>
        <p:spPr>
          <a:xfrm>
            <a:off x="249254" y="1349444"/>
            <a:ext cx="7726085" cy="2536222"/>
          </a:xfrm>
          <a:prstGeom prst="rect">
            <a:avLst/>
          </a:prstGeom>
        </p:spPr>
      </p:pic>
      <p:sp>
        <p:nvSpPr>
          <p:cNvPr id="9" name="Segnaposto numero diapositiva 8">
            <a:extLst>
              <a:ext uri="{FF2B5EF4-FFF2-40B4-BE49-F238E27FC236}">
                <a16:creationId xmlns:a16="http://schemas.microsoft.com/office/drawing/2014/main" id="{369BF69E-23F5-F0AB-8BFA-057501E6EFA4}"/>
              </a:ext>
            </a:extLst>
          </p:cNvPr>
          <p:cNvSpPr>
            <a:spLocks noGrp="1"/>
          </p:cNvSpPr>
          <p:nvPr>
            <p:ph type="sldNum" sz="quarter" idx="12"/>
          </p:nvPr>
        </p:nvSpPr>
        <p:spPr/>
        <p:txBody>
          <a:bodyPr/>
          <a:lstStyle/>
          <a:p>
            <a:fld id="{9B213E47-7D87-1444-9A76-101074257B51}" type="slidenum">
              <a:rPr lang="it-IT" smtClean="0"/>
              <a:pPr/>
              <a:t>5</a:t>
            </a:fld>
            <a:endParaRPr lang="it-IT" dirty="0"/>
          </a:p>
        </p:txBody>
      </p:sp>
    </p:spTree>
    <p:extLst>
      <p:ext uri="{BB962C8B-B14F-4D97-AF65-F5344CB8AC3E}">
        <p14:creationId xmlns:p14="http://schemas.microsoft.com/office/powerpoint/2010/main" val="2565260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4" name="Rettangolo 3"/>
          <p:cNvSpPr/>
          <p:nvPr/>
        </p:nvSpPr>
        <p:spPr>
          <a:xfrm>
            <a:off x="724288" y="1780178"/>
            <a:ext cx="2648011" cy="323165"/>
          </a:xfrm>
          <a:prstGeom prst="rect">
            <a:avLst/>
          </a:prstGeom>
        </p:spPr>
        <p:txBody>
          <a:bodyPr wrap="square">
            <a:spAutoFit/>
          </a:bodyPr>
          <a:lstStyle/>
          <a:p>
            <a:pPr>
              <a:lnSpc>
                <a:spcPct val="70000"/>
              </a:lnSpc>
            </a:pPr>
            <a:endParaRPr lang="it-IT" sz="1000" dirty="0">
              <a:solidFill>
                <a:schemeClr val="bg1"/>
              </a:solidFill>
              <a:latin typeface="Franklin Gothic Book"/>
              <a:cs typeface="Franklin Gothic Book"/>
            </a:endParaRPr>
          </a:p>
          <a:p>
            <a:pPr>
              <a:lnSpc>
                <a:spcPct val="80000"/>
              </a:lnSpc>
            </a:pPr>
            <a:r>
              <a:rPr lang="it-IT" sz="1000" dirty="0">
                <a:solidFill>
                  <a:schemeClr val="bg1"/>
                </a:solidFill>
                <a:latin typeface="Franklin Gothic Book"/>
                <a:cs typeface="Franklin Gothic Book"/>
              </a:rPr>
              <a:t>Listino	€ 299 </a:t>
            </a:r>
          </a:p>
        </p:txBody>
      </p:sp>
      <p:sp>
        <p:nvSpPr>
          <p:cNvPr id="15" name="Rettangolo 14"/>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6" name="Immagine 15" descr="LOGO 24 OR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6" name="CasellaDiTesto 5">
            <a:extLst>
              <a:ext uri="{FF2B5EF4-FFF2-40B4-BE49-F238E27FC236}">
                <a16:creationId xmlns:a16="http://schemas.microsoft.com/office/drawing/2014/main" id="{DF8E2E69-EA0A-4C7E-A8D0-F8933D006305}"/>
              </a:ext>
            </a:extLst>
          </p:cNvPr>
          <p:cNvSpPr txBox="1"/>
          <p:nvPr/>
        </p:nvSpPr>
        <p:spPr>
          <a:xfrm>
            <a:off x="1576701" y="793363"/>
            <a:ext cx="7186299" cy="523220"/>
          </a:xfrm>
          <a:prstGeom prst="rect">
            <a:avLst/>
          </a:prstGeom>
          <a:noFill/>
        </p:spPr>
        <p:txBody>
          <a:bodyPr wrap="square" rtlCol="0">
            <a:spAutoFit/>
          </a:bodyPr>
          <a:lstStyle/>
          <a:p>
            <a:endParaRPr lang="it-IT" sz="1400" dirty="0"/>
          </a:p>
          <a:p>
            <a:endParaRPr lang="it-IT" sz="1400" dirty="0"/>
          </a:p>
        </p:txBody>
      </p:sp>
      <p:sp>
        <p:nvSpPr>
          <p:cNvPr id="9" name="CasellaDiTesto 8">
            <a:extLst>
              <a:ext uri="{FF2B5EF4-FFF2-40B4-BE49-F238E27FC236}">
                <a16:creationId xmlns:a16="http://schemas.microsoft.com/office/drawing/2014/main" id="{2E554440-3F42-4253-AD7F-7066674C7AD8}"/>
              </a:ext>
            </a:extLst>
          </p:cNvPr>
          <p:cNvSpPr txBox="1"/>
          <p:nvPr/>
        </p:nvSpPr>
        <p:spPr>
          <a:xfrm>
            <a:off x="104930" y="608917"/>
            <a:ext cx="8964900" cy="1169551"/>
          </a:xfrm>
          <a:prstGeom prst="rect">
            <a:avLst/>
          </a:prstGeom>
          <a:noFill/>
        </p:spPr>
        <p:txBody>
          <a:bodyPr wrap="square" rtlCol="0">
            <a:spAutoFit/>
          </a:bodyPr>
          <a:lstStyle/>
          <a:p>
            <a:pPr algn="just"/>
            <a:r>
              <a:rPr lang="it-IT" sz="1400" dirty="0"/>
              <a:t>Al fine di favorire la lettura dei nostri servizi editoriali «quotidiani» e a diffondere la Cultura d’ Impresa sulle </a:t>
            </a:r>
            <a:r>
              <a:rPr lang="it-IT" sz="1400" b="1" u="sng" dirty="0"/>
              <a:t>Aziende Associate</a:t>
            </a:r>
            <a:r>
              <a:rPr lang="it-IT" sz="1400" dirty="0"/>
              <a:t>, si promuove un’offerta esclusiva valida </a:t>
            </a:r>
            <a:r>
              <a:rPr lang="it-IT" sz="1400" b="1" u="sng" dirty="0"/>
              <a:t>solo per nuovi abbonati </a:t>
            </a:r>
            <a:r>
              <a:rPr lang="it-IT" sz="1400" dirty="0"/>
              <a:t>ed esclusivamente per il primo anno di abbonamento. L’abbonamento è acquistabile direttamente dal singolo associato attraverso apposito </a:t>
            </a:r>
            <a:r>
              <a:rPr lang="it-IT" sz="1400" i="1" dirty="0" err="1"/>
              <a:t>form</a:t>
            </a:r>
            <a:r>
              <a:rPr lang="it-IT" sz="1400" dirty="0"/>
              <a:t> online di adesione o tramite modulo cartaceo distribuito dalla associazione confindustriale locale e compilato e inviato dal singolo associato interessato.</a:t>
            </a:r>
          </a:p>
        </p:txBody>
      </p:sp>
      <p:sp>
        <p:nvSpPr>
          <p:cNvPr id="11" name="CasellaDiTesto 10">
            <a:extLst>
              <a:ext uri="{FF2B5EF4-FFF2-40B4-BE49-F238E27FC236}">
                <a16:creationId xmlns:a16="http://schemas.microsoft.com/office/drawing/2014/main" id="{DC68EBAF-0EA0-40D9-9AE2-EDB517CA143D}"/>
              </a:ext>
            </a:extLst>
          </p:cNvPr>
          <p:cNvSpPr txBox="1"/>
          <p:nvPr/>
        </p:nvSpPr>
        <p:spPr>
          <a:xfrm>
            <a:off x="134126" y="4406699"/>
            <a:ext cx="8979889" cy="577081"/>
          </a:xfrm>
          <a:prstGeom prst="rect">
            <a:avLst/>
          </a:prstGeom>
          <a:noFill/>
        </p:spPr>
        <p:txBody>
          <a:bodyPr wrap="square" rtlCol="0">
            <a:spAutoFit/>
          </a:bodyPr>
          <a:lstStyle/>
          <a:p>
            <a:pPr algn="just"/>
            <a:r>
              <a:rPr lang="it-IT" sz="1050" i="1" dirty="0"/>
              <a:t>Nel modulo di adesione (online o offline) sarà inserito apposito </a:t>
            </a:r>
            <a:r>
              <a:rPr lang="it-IT" sz="1050" b="1" i="1" u="sng" dirty="0"/>
              <a:t>disclaimer d’uso </a:t>
            </a:r>
            <a:r>
              <a:rPr lang="it-IT" sz="1050" i="1" dirty="0"/>
              <a:t>con il quale l’associato accetta espressamente che i contenuti del Quotidiano sono oggetto di diritti di proprietà intellettuale ed industriale e come tali non possono essere copiati o distribuiti con qualsiasi mezzo. Inoltre al primo accesso al prodotto l’utente sarà tenuto ad accettare espressamente le condizioni d’uso della versione digitale dell’abbonamento.</a:t>
            </a:r>
          </a:p>
        </p:txBody>
      </p:sp>
      <p:graphicFrame>
        <p:nvGraphicFramePr>
          <p:cNvPr id="2" name="Oggetto 1">
            <a:extLst>
              <a:ext uri="{FF2B5EF4-FFF2-40B4-BE49-F238E27FC236}">
                <a16:creationId xmlns:a16="http://schemas.microsoft.com/office/drawing/2014/main" id="{11BA5ADD-727F-C2F2-839B-5C171B7A25D9}"/>
              </a:ext>
            </a:extLst>
          </p:cNvPr>
          <p:cNvGraphicFramePr>
            <a:graphicFrameLocks noChangeAspect="1"/>
          </p:cNvGraphicFramePr>
          <p:nvPr>
            <p:extLst>
              <p:ext uri="{D42A27DB-BD31-4B8C-83A1-F6EECF244321}">
                <p14:modId xmlns:p14="http://schemas.microsoft.com/office/powerpoint/2010/main" val="3569551363"/>
              </p:ext>
            </p:extLst>
          </p:nvPr>
        </p:nvGraphicFramePr>
        <p:xfrm>
          <a:off x="224877" y="1864286"/>
          <a:ext cx="8725006" cy="2390288"/>
        </p:xfrm>
        <a:graphic>
          <a:graphicData uri="http://schemas.openxmlformats.org/presentationml/2006/ole">
            <mc:AlternateContent xmlns:mc="http://schemas.openxmlformats.org/markup-compatibility/2006">
              <mc:Choice xmlns:v="urn:schemas-microsoft-com:vml" Requires="v">
                <p:oleObj name="Worksheet" r:id="rId5" imgW="12868228" imgH="3524340" progId="Excel.Sheet.12">
                  <p:link updateAutomatic="1"/>
                </p:oleObj>
              </mc:Choice>
              <mc:Fallback>
                <p:oleObj name="Worksheet" r:id="rId5" imgW="12868228" imgH="3524340" progId="Excel.Sheet.12">
                  <p:link updateAutomatic="1"/>
                  <p:pic>
                    <p:nvPicPr>
                      <p:cNvPr id="2" name="Oggetto 1">
                        <a:extLst>
                          <a:ext uri="{FF2B5EF4-FFF2-40B4-BE49-F238E27FC236}">
                            <a16:creationId xmlns:a16="http://schemas.microsoft.com/office/drawing/2014/main" id="{11BA5ADD-727F-C2F2-839B-5C171B7A25D9}"/>
                          </a:ext>
                        </a:extLst>
                      </p:cNvPr>
                      <p:cNvPicPr/>
                      <p:nvPr/>
                    </p:nvPicPr>
                    <p:blipFill>
                      <a:blip r:embed="rId6"/>
                      <a:stretch>
                        <a:fillRect/>
                      </a:stretch>
                    </p:blipFill>
                    <p:spPr>
                      <a:xfrm>
                        <a:off x="224877" y="1864286"/>
                        <a:ext cx="8725006" cy="2390288"/>
                      </a:xfrm>
                      <a:prstGeom prst="rect">
                        <a:avLst/>
                      </a:prstGeom>
                    </p:spPr>
                  </p:pic>
                </p:oleObj>
              </mc:Fallback>
            </mc:AlternateContent>
          </a:graphicData>
        </a:graphic>
      </p:graphicFrame>
      <p:sp>
        <p:nvSpPr>
          <p:cNvPr id="8" name="Segnaposto numero diapositiva 7">
            <a:extLst>
              <a:ext uri="{FF2B5EF4-FFF2-40B4-BE49-F238E27FC236}">
                <a16:creationId xmlns:a16="http://schemas.microsoft.com/office/drawing/2014/main" id="{AA383D71-A493-F61B-FEC2-6F756D91F444}"/>
              </a:ext>
            </a:extLst>
          </p:cNvPr>
          <p:cNvSpPr>
            <a:spLocks noGrp="1"/>
          </p:cNvSpPr>
          <p:nvPr>
            <p:ph type="sldNum" sz="quarter" idx="12"/>
          </p:nvPr>
        </p:nvSpPr>
        <p:spPr/>
        <p:txBody>
          <a:bodyPr/>
          <a:lstStyle/>
          <a:p>
            <a:fld id="{9B213E47-7D87-1444-9A76-101074257B51}" type="slidenum">
              <a:rPr lang="it-IT" smtClean="0"/>
              <a:pPr/>
              <a:t>6</a:t>
            </a:fld>
            <a:endParaRPr lang="it-IT" dirty="0"/>
          </a:p>
        </p:txBody>
      </p:sp>
    </p:spTree>
    <p:custDataLst>
      <p:tags r:id="rId1"/>
    </p:custDataLst>
    <p:extLst>
      <p:ext uri="{BB962C8B-B14F-4D97-AF65-F5344CB8AC3E}">
        <p14:creationId xmlns:p14="http://schemas.microsoft.com/office/powerpoint/2010/main" val="2256315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ttore 1 12"/>
          <p:cNvCxnSpPr/>
          <p:nvPr/>
        </p:nvCxnSpPr>
        <p:spPr>
          <a:xfrm>
            <a:off x="8382176" y="301070"/>
            <a:ext cx="0" cy="161752"/>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CasellaDiTesto 13"/>
          <p:cNvSpPr txBox="1"/>
          <p:nvPr/>
        </p:nvSpPr>
        <p:spPr>
          <a:xfrm>
            <a:off x="8603379" y="272305"/>
            <a:ext cx="309196" cy="215444"/>
          </a:xfrm>
          <a:prstGeom prst="rect">
            <a:avLst/>
          </a:prstGeom>
          <a:noFill/>
        </p:spPr>
        <p:txBody>
          <a:bodyPr wrap="square" rtlCol="0">
            <a:spAutoFit/>
          </a:bodyPr>
          <a:lstStyle/>
          <a:p>
            <a:r>
              <a:rPr lang="it-IT" sz="800" dirty="0">
                <a:solidFill>
                  <a:schemeClr val="bg1"/>
                </a:solidFill>
                <a:latin typeface="Trebuchet MS"/>
                <a:cs typeface="Trebuchet MS"/>
              </a:rPr>
              <a:t>i</a:t>
            </a:r>
          </a:p>
        </p:txBody>
      </p:sp>
      <p:sp>
        <p:nvSpPr>
          <p:cNvPr id="4" name="Rettangolo 3"/>
          <p:cNvSpPr/>
          <p:nvPr/>
        </p:nvSpPr>
        <p:spPr>
          <a:xfrm>
            <a:off x="724288" y="1780178"/>
            <a:ext cx="2648011" cy="323165"/>
          </a:xfrm>
          <a:prstGeom prst="rect">
            <a:avLst/>
          </a:prstGeom>
        </p:spPr>
        <p:txBody>
          <a:bodyPr wrap="square">
            <a:spAutoFit/>
          </a:bodyPr>
          <a:lstStyle/>
          <a:p>
            <a:pPr>
              <a:lnSpc>
                <a:spcPct val="70000"/>
              </a:lnSpc>
            </a:pPr>
            <a:endParaRPr lang="it-IT" sz="1000" dirty="0">
              <a:solidFill>
                <a:schemeClr val="bg1"/>
              </a:solidFill>
              <a:latin typeface="Franklin Gothic Book"/>
              <a:cs typeface="Franklin Gothic Book"/>
            </a:endParaRPr>
          </a:p>
          <a:p>
            <a:pPr>
              <a:lnSpc>
                <a:spcPct val="80000"/>
              </a:lnSpc>
            </a:pPr>
            <a:r>
              <a:rPr lang="it-IT" sz="1000" dirty="0">
                <a:solidFill>
                  <a:schemeClr val="bg1"/>
                </a:solidFill>
                <a:latin typeface="Franklin Gothic Book"/>
                <a:cs typeface="Franklin Gothic Book"/>
              </a:rPr>
              <a:t>Listino	€ 299 </a:t>
            </a:r>
          </a:p>
        </p:txBody>
      </p:sp>
      <p:sp>
        <p:nvSpPr>
          <p:cNvPr id="15" name="Rettangolo 14"/>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16" name="Immagine 15" descr="LOGO 24 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6" name="CasellaDiTesto 5">
            <a:extLst>
              <a:ext uri="{FF2B5EF4-FFF2-40B4-BE49-F238E27FC236}">
                <a16:creationId xmlns:a16="http://schemas.microsoft.com/office/drawing/2014/main" id="{DF8E2E69-EA0A-4C7E-A8D0-F8933D006305}"/>
              </a:ext>
            </a:extLst>
          </p:cNvPr>
          <p:cNvSpPr txBox="1"/>
          <p:nvPr/>
        </p:nvSpPr>
        <p:spPr>
          <a:xfrm>
            <a:off x="1576701" y="793363"/>
            <a:ext cx="7186299" cy="523220"/>
          </a:xfrm>
          <a:prstGeom prst="rect">
            <a:avLst/>
          </a:prstGeom>
          <a:noFill/>
        </p:spPr>
        <p:txBody>
          <a:bodyPr wrap="square" rtlCol="0">
            <a:spAutoFit/>
          </a:bodyPr>
          <a:lstStyle/>
          <a:p>
            <a:endParaRPr lang="it-IT" sz="1400" dirty="0"/>
          </a:p>
          <a:p>
            <a:endParaRPr lang="it-IT" sz="1400" dirty="0"/>
          </a:p>
        </p:txBody>
      </p:sp>
      <p:sp>
        <p:nvSpPr>
          <p:cNvPr id="17" name="CasellaDiTesto 16">
            <a:extLst>
              <a:ext uri="{FF2B5EF4-FFF2-40B4-BE49-F238E27FC236}">
                <a16:creationId xmlns:a16="http://schemas.microsoft.com/office/drawing/2014/main" id="{1EA3065D-8FAD-4D25-B17F-FAB9CD8D9FA4}"/>
              </a:ext>
            </a:extLst>
          </p:cNvPr>
          <p:cNvSpPr txBox="1"/>
          <p:nvPr/>
        </p:nvSpPr>
        <p:spPr>
          <a:xfrm>
            <a:off x="29986" y="78490"/>
            <a:ext cx="9114014" cy="4093428"/>
          </a:xfrm>
          <a:prstGeom prst="rect">
            <a:avLst/>
          </a:prstGeom>
          <a:noFill/>
        </p:spPr>
        <p:txBody>
          <a:bodyPr wrap="square">
            <a:spAutoFit/>
          </a:bodyPr>
          <a:lstStyle/>
          <a:p>
            <a:endParaRPr lang="it-IT" sz="1400" b="1" dirty="0">
              <a:solidFill>
                <a:srgbClr val="D2222A"/>
              </a:solidFill>
              <a:latin typeface="+mj-lt"/>
              <a:cs typeface="Times New Roman" panose="02020603050405020304" pitchFamily="18" charset="0"/>
            </a:endParaRPr>
          </a:p>
          <a:p>
            <a:endParaRPr lang="it-IT" sz="1400" dirty="0">
              <a:solidFill>
                <a:srgbClr val="000000"/>
              </a:solidFill>
              <a:latin typeface="+mj-lt"/>
            </a:endParaRPr>
          </a:p>
          <a:p>
            <a:endParaRPr lang="it-IT" sz="1400" dirty="0">
              <a:solidFill>
                <a:srgbClr val="000000"/>
              </a:solidFill>
              <a:latin typeface="+mj-lt"/>
            </a:endParaRPr>
          </a:p>
          <a:p>
            <a:r>
              <a:rPr lang="it-IT" sz="1400" dirty="0">
                <a:solidFill>
                  <a:srgbClr val="000000"/>
                </a:solidFill>
                <a:latin typeface="+mj-lt"/>
              </a:rPr>
              <a:t>Tutti i </a:t>
            </a:r>
            <a:r>
              <a:rPr lang="it-IT" sz="1400" b="1" dirty="0">
                <a:solidFill>
                  <a:srgbClr val="000000"/>
                </a:solidFill>
                <a:latin typeface="+mj-lt"/>
              </a:rPr>
              <a:t>libri del Sole 24 ORE </a:t>
            </a:r>
            <a:r>
              <a:rPr lang="it-IT" sz="1400" dirty="0">
                <a:solidFill>
                  <a:srgbClr val="000000"/>
                </a:solidFill>
                <a:latin typeface="+mj-lt"/>
              </a:rPr>
              <a:t>rappresentano una proposta di qualità che può essere diventare </a:t>
            </a:r>
            <a:r>
              <a:rPr lang="it-IT" sz="1400" i="1" dirty="0">
                <a:solidFill>
                  <a:srgbClr val="000000"/>
                </a:solidFill>
                <a:latin typeface="+mj-lt"/>
              </a:rPr>
              <a:t>corporate </a:t>
            </a:r>
            <a:r>
              <a:rPr lang="it-IT" sz="1400" i="1" dirty="0" err="1">
                <a:solidFill>
                  <a:srgbClr val="000000"/>
                </a:solidFill>
                <a:latin typeface="+mj-lt"/>
              </a:rPr>
              <a:t>gift</a:t>
            </a:r>
            <a:r>
              <a:rPr lang="it-IT" sz="1400" dirty="0">
                <a:solidFill>
                  <a:srgbClr val="000000"/>
                </a:solidFill>
                <a:latin typeface="+mj-lt"/>
              </a:rPr>
              <a:t> per veicolazioni dedicate da parte delle aziende a clienti e al proprio personale interno.</a:t>
            </a:r>
          </a:p>
          <a:p>
            <a:endParaRPr lang="it-IT" sz="1400" dirty="0">
              <a:solidFill>
                <a:srgbClr val="000000"/>
              </a:solidFill>
              <a:latin typeface="+mj-lt"/>
            </a:endParaRPr>
          </a:p>
          <a:p>
            <a:r>
              <a:rPr lang="it-IT" sz="1400" dirty="0">
                <a:solidFill>
                  <a:srgbClr val="000000"/>
                </a:solidFill>
                <a:latin typeface="+mj-lt"/>
              </a:rPr>
              <a:t>I volumi in versione cartacea possono essere personalizzati con fascetta ad hoc, elementi grafici di copertina, pagine interne (prefazioni da parte di Amministratori Delegati o </a:t>
            </a:r>
            <a:r>
              <a:rPr lang="it-IT" sz="1400" i="1" dirty="0">
                <a:solidFill>
                  <a:srgbClr val="000000"/>
                </a:solidFill>
                <a:latin typeface="+mj-lt"/>
              </a:rPr>
              <a:t>guest </a:t>
            </a:r>
            <a:r>
              <a:rPr lang="it-IT" sz="1400" i="1" dirty="0" err="1">
                <a:solidFill>
                  <a:srgbClr val="000000"/>
                </a:solidFill>
                <a:latin typeface="+mj-lt"/>
              </a:rPr>
              <a:t>author</a:t>
            </a:r>
            <a:r>
              <a:rPr lang="it-IT" sz="1400" i="1" dirty="0">
                <a:solidFill>
                  <a:srgbClr val="000000"/>
                </a:solidFill>
                <a:latin typeface="+mj-lt"/>
              </a:rPr>
              <a:t> </a:t>
            </a:r>
            <a:r>
              <a:rPr lang="it-IT" sz="1400" dirty="0">
                <a:solidFill>
                  <a:srgbClr val="000000"/>
                </a:solidFill>
                <a:latin typeface="+mj-lt"/>
              </a:rPr>
              <a:t>dell’azienda). Possono essere oggetto di offerta anche le versioni digitali, con le medesime opportunità di personalizzazione.</a:t>
            </a:r>
          </a:p>
          <a:p>
            <a:endParaRPr lang="it-IT" sz="1400" dirty="0">
              <a:solidFill>
                <a:srgbClr val="000000"/>
              </a:solidFill>
              <a:latin typeface="+mj-lt"/>
            </a:endParaRPr>
          </a:p>
          <a:p>
            <a:endParaRPr lang="it-IT" sz="1400" dirty="0">
              <a:solidFill>
                <a:srgbClr val="000000"/>
              </a:solidFill>
              <a:latin typeface="+mj-lt"/>
            </a:endParaRPr>
          </a:p>
          <a:p>
            <a:endParaRPr lang="it-IT" sz="1400" dirty="0">
              <a:solidFill>
                <a:srgbClr val="000000"/>
              </a:solidFill>
              <a:latin typeface="+mj-lt"/>
            </a:endParaRPr>
          </a:p>
          <a:p>
            <a:endParaRPr lang="it-IT" sz="1400" dirty="0">
              <a:solidFill>
                <a:srgbClr val="000000"/>
              </a:solidFill>
              <a:latin typeface="+mj-lt"/>
            </a:endParaRPr>
          </a:p>
          <a:p>
            <a:endParaRPr lang="it-IT" sz="1400" dirty="0">
              <a:solidFill>
                <a:srgbClr val="000000"/>
              </a:solidFill>
              <a:latin typeface="+mj-lt"/>
            </a:endParaRPr>
          </a:p>
          <a:p>
            <a:endParaRPr lang="it-IT" sz="1400" dirty="0">
              <a:solidFill>
                <a:srgbClr val="000000"/>
              </a:solidFill>
              <a:latin typeface="+mj-lt"/>
            </a:endParaRPr>
          </a:p>
          <a:p>
            <a:endParaRPr lang="it-IT" sz="1400" dirty="0">
              <a:solidFill>
                <a:srgbClr val="000000"/>
              </a:solidFill>
              <a:latin typeface="+mj-lt"/>
            </a:endParaRPr>
          </a:p>
          <a:p>
            <a:endParaRPr lang="it-IT" sz="1200" i="1" dirty="0">
              <a:solidFill>
                <a:srgbClr val="000000"/>
              </a:solidFill>
              <a:latin typeface="+mj-lt"/>
            </a:endParaRPr>
          </a:p>
          <a:p>
            <a:r>
              <a:rPr lang="it-IT" sz="1200" i="1" dirty="0">
                <a:solidFill>
                  <a:srgbClr val="000000"/>
                </a:solidFill>
                <a:latin typeface="+mj-lt"/>
              </a:rPr>
              <a:t>* Rispetto al prezzo di copertina della versione cartacea «libreria» (prezzo medio 16,90€) o alla versione e-book (prezzo medio 9,90€) in caso di offerta su digitale. Il costo di personalizzazione va verificato di volta in volta.</a:t>
            </a:r>
          </a:p>
        </p:txBody>
      </p:sp>
      <p:graphicFrame>
        <p:nvGraphicFramePr>
          <p:cNvPr id="7" name="Tabella 6">
            <a:extLst>
              <a:ext uri="{FF2B5EF4-FFF2-40B4-BE49-F238E27FC236}">
                <a16:creationId xmlns:a16="http://schemas.microsoft.com/office/drawing/2014/main" id="{8B2A2B68-DAE7-41C6-9997-A87C171EA01B}"/>
              </a:ext>
            </a:extLst>
          </p:cNvPr>
          <p:cNvGraphicFramePr>
            <a:graphicFrameLocks noGrp="1"/>
          </p:cNvGraphicFramePr>
          <p:nvPr>
            <p:extLst>
              <p:ext uri="{D42A27DB-BD31-4B8C-83A1-F6EECF244321}">
                <p14:modId xmlns:p14="http://schemas.microsoft.com/office/powerpoint/2010/main" val="3895451235"/>
              </p:ext>
            </p:extLst>
          </p:nvPr>
        </p:nvGraphicFramePr>
        <p:xfrm>
          <a:off x="2225624" y="2292348"/>
          <a:ext cx="3595683" cy="1307681"/>
        </p:xfrm>
        <a:graphic>
          <a:graphicData uri="http://schemas.openxmlformats.org/drawingml/2006/table">
            <a:tbl>
              <a:tblPr firstRow="1" bandRow="1">
                <a:tableStyleId>{5C22544A-7EE6-4342-B048-85BDC9FD1C3A}</a:tableStyleId>
              </a:tblPr>
              <a:tblGrid>
                <a:gridCol w="2652560">
                  <a:extLst>
                    <a:ext uri="{9D8B030D-6E8A-4147-A177-3AD203B41FA5}">
                      <a16:colId xmlns:a16="http://schemas.microsoft.com/office/drawing/2014/main" val="824390073"/>
                    </a:ext>
                  </a:extLst>
                </a:gridCol>
                <a:gridCol w="943123">
                  <a:extLst>
                    <a:ext uri="{9D8B030D-6E8A-4147-A177-3AD203B41FA5}">
                      <a16:colId xmlns:a16="http://schemas.microsoft.com/office/drawing/2014/main" val="1688079236"/>
                    </a:ext>
                  </a:extLst>
                </a:gridCol>
              </a:tblGrid>
              <a:tr h="368498">
                <a:tc>
                  <a:txBody>
                    <a:bodyPr/>
                    <a:lstStyle/>
                    <a:p>
                      <a:pPr algn="ctr"/>
                      <a:r>
                        <a:rPr lang="it-IT" sz="1200" dirty="0"/>
                        <a:t>QUANTITA’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1200" dirty="0"/>
                        <a:t>% SCONTO*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470944"/>
                  </a:ext>
                </a:extLst>
              </a:tr>
              <a:tr h="339241">
                <a:tc>
                  <a:txBody>
                    <a:bodyPr/>
                    <a:lstStyle/>
                    <a:p>
                      <a:pPr algn="ctr">
                        <a:spcAft>
                          <a:spcPts val="0"/>
                        </a:spcAft>
                      </a:pPr>
                      <a:r>
                        <a:rPr lang="it-IT" sz="1200" b="1" dirty="0">
                          <a:effectLst/>
                          <a:latin typeface="+mj-lt"/>
                        </a:rPr>
                        <a:t>FINO A 100 COPIE</a:t>
                      </a:r>
                      <a:endParaRPr lang="it-IT" sz="1200" b="1" dirty="0">
                        <a:effectLst/>
                        <a:latin typeface="+mj-lt"/>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it-IT" sz="1200" b="1" dirty="0">
                          <a:latin typeface="+mj-lt"/>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0518464"/>
                  </a:ext>
                </a:extLst>
              </a:tr>
              <a:tr h="299971">
                <a:tc>
                  <a:txBody>
                    <a:bodyPr/>
                    <a:lstStyle/>
                    <a:p>
                      <a:pPr algn="ctr">
                        <a:spcAft>
                          <a:spcPts val="0"/>
                        </a:spcAft>
                      </a:pPr>
                      <a:r>
                        <a:rPr lang="it-IT" sz="1200" b="1" dirty="0">
                          <a:effectLst/>
                          <a:latin typeface="+mj-lt"/>
                        </a:rPr>
                        <a:t>DA 100 A 1.000 COPIE</a:t>
                      </a:r>
                      <a:endParaRPr lang="it-IT" sz="1200" b="1" dirty="0">
                        <a:effectLst/>
                        <a:latin typeface="+mj-lt"/>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latinLnBrk="0" hangingPunct="1"/>
                      <a:r>
                        <a:rPr lang="it-IT" sz="1200" b="1" kern="1200" dirty="0">
                          <a:solidFill>
                            <a:schemeClr val="dk1"/>
                          </a:solidFill>
                          <a:latin typeface="+mj-lt"/>
                          <a:ea typeface="+mn-ea"/>
                          <a:cs typeface="+mn-cs"/>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8308921"/>
                  </a:ext>
                </a:extLst>
              </a:tr>
              <a:tr h="299971">
                <a:tc>
                  <a:txBody>
                    <a:bodyPr/>
                    <a:lstStyle/>
                    <a:p>
                      <a:pPr algn="ctr">
                        <a:spcAft>
                          <a:spcPts val="0"/>
                        </a:spcAft>
                      </a:pPr>
                      <a:r>
                        <a:rPr lang="it-IT" sz="1200" b="1" dirty="0">
                          <a:effectLst/>
                          <a:latin typeface="+mj-lt"/>
                        </a:rPr>
                        <a:t>SOPRA 1.000 COPIE</a:t>
                      </a:r>
                      <a:endParaRPr lang="it-IT" sz="1200" b="1" dirty="0">
                        <a:effectLst/>
                        <a:latin typeface="+mj-lt"/>
                        <a:ea typeface="Calibri" panose="020F0502020204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457200" rtl="0" eaLnBrk="1" latinLnBrk="0" hangingPunct="1"/>
                      <a:r>
                        <a:rPr lang="it-IT" sz="1200" b="1" kern="1200" dirty="0">
                          <a:solidFill>
                            <a:schemeClr val="dk1"/>
                          </a:solidFill>
                          <a:latin typeface="+mj-lt"/>
                          <a:ea typeface="+mn-ea"/>
                          <a:cs typeface="+mn-cs"/>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1891676"/>
                  </a:ext>
                </a:extLst>
              </a:tr>
            </a:tbl>
          </a:graphicData>
        </a:graphic>
      </p:graphicFrame>
      <p:sp>
        <p:nvSpPr>
          <p:cNvPr id="8" name="Segnaposto numero diapositiva 7">
            <a:extLst>
              <a:ext uri="{FF2B5EF4-FFF2-40B4-BE49-F238E27FC236}">
                <a16:creationId xmlns:a16="http://schemas.microsoft.com/office/drawing/2014/main" id="{52E10466-78CB-7A6C-025D-B8ADDDAD9B14}"/>
              </a:ext>
            </a:extLst>
          </p:cNvPr>
          <p:cNvSpPr>
            <a:spLocks noGrp="1"/>
          </p:cNvSpPr>
          <p:nvPr>
            <p:ph type="sldNum" sz="quarter" idx="12"/>
          </p:nvPr>
        </p:nvSpPr>
        <p:spPr/>
        <p:txBody>
          <a:bodyPr/>
          <a:lstStyle/>
          <a:p>
            <a:fld id="{9B213E47-7D87-1444-9A76-101074257B51}" type="slidenum">
              <a:rPr lang="it-IT" smtClean="0"/>
              <a:pPr/>
              <a:t>7</a:t>
            </a:fld>
            <a:endParaRPr lang="it-IT" dirty="0"/>
          </a:p>
        </p:txBody>
      </p:sp>
    </p:spTree>
    <p:custDataLst>
      <p:tags r:id="rId1"/>
    </p:custDataLst>
    <p:extLst>
      <p:ext uri="{BB962C8B-B14F-4D97-AF65-F5344CB8AC3E}">
        <p14:creationId xmlns:p14="http://schemas.microsoft.com/office/powerpoint/2010/main" val="29905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1" y="0"/>
            <a:ext cx="9144001" cy="5143500"/>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2" name="CasellaDiTesto 1"/>
          <p:cNvSpPr txBox="1"/>
          <p:nvPr/>
        </p:nvSpPr>
        <p:spPr>
          <a:xfrm>
            <a:off x="2900463" y="1212956"/>
            <a:ext cx="6395938" cy="640747"/>
          </a:xfrm>
          <a:prstGeom prst="rect">
            <a:avLst/>
          </a:prstGeom>
          <a:noFill/>
        </p:spPr>
        <p:txBody>
          <a:bodyPr wrap="square" tIns="0" bIns="0" rtlCol="0" anchor="t" anchorCtr="0">
            <a:noAutofit/>
          </a:bodyPr>
          <a:lstStyle/>
          <a:p>
            <a:pPr>
              <a:lnSpc>
                <a:spcPct val="80000"/>
              </a:lnSpc>
              <a:spcBef>
                <a:spcPts val="610"/>
              </a:spcBef>
            </a:pPr>
            <a:r>
              <a:rPr lang="it-IT" sz="2800" b="1" dirty="0">
                <a:solidFill>
                  <a:srgbClr val="FFFFFF"/>
                </a:solidFill>
                <a:latin typeface="Trebuchet MS"/>
              </a:rPr>
              <a:t>Promozione Servizi Agenzia di Stampa RADIOCOR per la Direzione </a:t>
            </a:r>
          </a:p>
          <a:p>
            <a:pPr>
              <a:lnSpc>
                <a:spcPct val="80000"/>
              </a:lnSpc>
              <a:spcBef>
                <a:spcPts val="610"/>
              </a:spcBef>
            </a:pPr>
            <a:r>
              <a:rPr lang="it-IT" sz="2800" b="1" dirty="0">
                <a:solidFill>
                  <a:srgbClr val="FFFFFF"/>
                </a:solidFill>
                <a:latin typeface="Trebuchet MS"/>
              </a:rPr>
              <a:t>della singola Associata</a:t>
            </a:r>
          </a:p>
        </p:txBody>
      </p:sp>
      <p:sp>
        <p:nvSpPr>
          <p:cNvPr id="4" name="CasellaDiTesto 3"/>
          <p:cNvSpPr txBox="1"/>
          <p:nvPr/>
        </p:nvSpPr>
        <p:spPr>
          <a:xfrm>
            <a:off x="1515262" y="566687"/>
            <a:ext cx="1537601" cy="2862322"/>
          </a:xfrm>
          <a:prstGeom prst="rect">
            <a:avLst/>
          </a:prstGeom>
          <a:noFill/>
        </p:spPr>
        <p:txBody>
          <a:bodyPr wrap="none" rtlCol="0">
            <a:spAutoFit/>
          </a:bodyPr>
          <a:lstStyle/>
          <a:p>
            <a:pPr algn="r"/>
            <a:r>
              <a:rPr lang="it-IT" sz="18000" b="1" kern="0" dirty="0">
                <a:solidFill>
                  <a:schemeClr val="bg1"/>
                </a:solidFill>
                <a:latin typeface="Trebuchet MS"/>
                <a:cs typeface="Trebuchet MS"/>
              </a:rPr>
              <a:t>2</a:t>
            </a:r>
          </a:p>
        </p:txBody>
      </p:sp>
      <p:sp>
        <p:nvSpPr>
          <p:cNvPr id="5" name="Segnaposto numero diapositiva 4">
            <a:extLst>
              <a:ext uri="{FF2B5EF4-FFF2-40B4-BE49-F238E27FC236}">
                <a16:creationId xmlns:a16="http://schemas.microsoft.com/office/drawing/2014/main" id="{F443FEC8-A5B0-AEB5-8F33-9939BB7C8AF8}"/>
              </a:ext>
            </a:extLst>
          </p:cNvPr>
          <p:cNvSpPr>
            <a:spLocks noGrp="1"/>
          </p:cNvSpPr>
          <p:nvPr>
            <p:ph type="sldNum" sz="quarter" idx="12"/>
          </p:nvPr>
        </p:nvSpPr>
        <p:spPr/>
        <p:txBody>
          <a:bodyPr/>
          <a:lstStyle/>
          <a:p>
            <a:fld id="{9B213E47-7D87-1444-9A76-101074257B51}" type="slidenum">
              <a:rPr lang="it-IT" smtClean="0"/>
              <a:pPr/>
              <a:t>8</a:t>
            </a:fld>
            <a:endParaRPr lang="it-IT" dirty="0"/>
          </a:p>
        </p:txBody>
      </p:sp>
    </p:spTree>
    <p:custDataLst>
      <p:tags r:id="rId1"/>
    </p:custDataLst>
    <p:extLst>
      <p:ext uri="{BB962C8B-B14F-4D97-AF65-F5344CB8AC3E}">
        <p14:creationId xmlns:p14="http://schemas.microsoft.com/office/powerpoint/2010/main" val="382694592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7F0B3B92-32D6-EA65-C140-462F5D19D359}"/>
              </a:ext>
            </a:extLst>
          </p:cNvPr>
          <p:cNvSpPr/>
          <p:nvPr/>
        </p:nvSpPr>
        <p:spPr>
          <a:xfrm>
            <a:off x="1128924" y="207353"/>
            <a:ext cx="8015076" cy="327492"/>
          </a:xfrm>
          <a:prstGeom prst="rect">
            <a:avLst/>
          </a:prstGeom>
          <a:gradFill flip="none" rotWithShape="1">
            <a:gsLst>
              <a:gs pos="100000">
                <a:srgbClr val="FFCC99"/>
              </a:gs>
              <a:gs pos="57000">
                <a:srgbClr val="C00000"/>
              </a:gs>
            </a:gsLst>
            <a:path path="circle">
              <a:fillToRect t="100000" r="100000"/>
            </a:path>
            <a:tileRect l="-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solidFill>
                  <a:srgbClr val="CC0000"/>
                </a:solidFill>
              </a:rPr>
              <a:t> </a:t>
            </a:r>
          </a:p>
        </p:txBody>
      </p:sp>
      <p:pic>
        <p:nvPicPr>
          <p:cNvPr id="6" name="Immagine 5" descr="LOGO 24 ORE.png">
            <a:extLst>
              <a:ext uri="{FF2B5EF4-FFF2-40B4-BE49-F238E27FC236}">
                <a16:creationId xmlns:a16="http://schemas.microsoft.com/office/drawing/2014/main" id="{B9CE7399-1AC9-64B8-4AEE-0CC4DA151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742"/>
            <a:ext cx="1576703" cy="693005"/>
          </a:xfrm>
          <a:prstGeom prst="rect">
            <a:avLst/>
          </a:prstGeom>
        </p:spPr>
      </p:pic>
      <p:sp>
        <p:nvSpPr>
          <p:cNvPr id="9" name="CasellaDiTesto 8">
            <a:extLst>
              <a:ext uri="{FF2B5EF4-FFF2-40B4-BE49-F238E27FC236}">
                <a16:creationId xmlns:a16="http://schemas.microsoft.com/office/drawing/2014/main" id="{60EF4EBE-610F-388E-33DC-3643802D9A17}"/>
              </a:ext>
            </a:extLst>
          </p:cNvPr>
          <p:cNvSpPr txBox="1"/>
          <p:nvPr/>
        </p:nvSpPr>
        <p:spPr>
          <a:xfrm>
            <a:off x="264335" y="736456"/>
            <a:ext cx="8764343" cy="1384995"/>
          </a:xfrm>
          <a:prstGeom prst="rect">
            <a:avLst/>
          </a:prstGeom>
          <a:noFill/>
        </p:spPr>
        <p:txBody>
          <a:bodyPr wrap="square" rtlCol="0">
            <a:spAutoFit/>
          </a:bodyPr>
          <a:lstStyle/>
          <a:p>
            <a:pPr algn="just"/>
            <a:r>
              <a:rPr lang="it-IT" sz="1400" dirty="0"/>
              <a:t>L’agenzia di stampa </a:t>
            </a:r>
            <a:r>
              <a:rPr lang="it-IT" sz="1400" b="1" dirty="0"/>
              <a:t>Radiocor</a:t>
            </a:r>
            <a:r>
              <a:rPr lang="it-IT" sz="1400" dirty="0"/>
              <a:t> offre l’opportunità di essere aggiornati </a:t>
            </a:r>
            <a:r>
              <a:rPr lang="it-IT" sz="1400" b="1" dirty="0"/>
              <a:t>in tempo reale </a:t>
            </a:r>
            <a:r>
              <a:rPr lang="it-IT" sz="1400" dirty="0"/>
              <a:t>sugli avvenimenti di natura economica, politica, sindacale e normativa in tempo reale, 7 giorni su 7</a:t>
            </a:r>
          </a:p>
          <a:p>
            <a:pPr algn="just"/>
            <a:endParaRPr lang="it-IT" sz="1400" dirty="0"/>
          </a:p>
          <a:p>
            <a:pPr algn="just"/>
            <a:r>
              <a:rPr lang="it-IT" sz="1400" dirty="0"/>
              <a:t>Allo stesso tempo offre l’opportunità alle associate di divulgare i propri comunicati stampa verso gli utenti dei notiziari Radiocor come Istituzioni, Banche, Assicurazioni, Imprese e Media, sia nazionali che internazionali, attraverso accordi come ad esempio con Dow Jones, Bloomberg, Morningstar e London Stock Exchange</a:t>
            </a:r>
          </a:p>
        </p:txBody>
      </p:sp>
      <p:sp>
        <p:nvSpPr>
          <p:cNvPr id="7" name="Ovale 6">
            <a:extLst>
              <a:ext uri="{FF2B5EF4-FFF2-40B4-BE49-F238E27FC236}">
                <a16:creationId xmlns:a16="http://schemas.microsoft.com/office/drawing/2014/main" id="{C8436D32-0898-4FE3-487C-2D770F0E62B4}"/>
              </a:ext>
            </a:extLst>
          </p:cNvPr>
          <p:cNvSpPr/>
          <p:nvPr/>
        </p:nvSpPr>
        <p:spPr>
          <a:xfrm>
            <a:off x="8413522" y="2971453"/>
            <a:ext cx="568122"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8" name="CasellaDiTesto 7">
            <a:extLst>
              <a:ext uri="{FF2B5EF4-FFF2-40B4-BE49-F238E27FC236}">
                <a16:creationId xmlns:a16="http://schemas.microsoft.com/office/drawing/2014/main" id="{94DDA7E5-6AFD-270C-CBFA-70E38493CA2C}"/>
              </a:ext>
            </a:extLst>
          </p:cNvPr>
          <p:cNvSpPr txBox="1"/>
          <p:nvPr/>
        </p:nvSpPr>
        <p:spPr>
          <a:xfrm>
            <a:off x="8462657" y="2986615"/>
            <a:ext cx="448286" cy="230832"/>
          </a:xfrm>
          <a:prstGeom prst="rect">
            <a:avLst/>
          </a:prstGeom>
          <a:noFill/>
        </p:spPr>
        <p:txBody>
          <a:bodyPr wrap="square" rtlCol="0">
            <a:spAutoFit/>
          </a:bodyPr>
          <a:lstStyle/>
          <a:p>
            <a:r>
              <a:rPr lang="it-IT" sz="900" b="1" dirty="0">
                <a:solidFill>
                  <a:schemeClr val="bg1"/>
                </a:solidFill>
              </a:rPr>
              <a:t>NEW</a:t>
            </a:r>
          </a:p>
        </p:txBody>
      </p:sp>
      <p:sp>
        <p:nvSpPr>
          <p:cNvPr id="10" name="Ovale 9">
            <a:extLst>
              <a:ext uri="{FF2B5EF4-FFF2-40B4-BE49-F238E27FC236}">
                <a16:creationId xmlns:a16="http://schemas.microsoft.com/office/drawing/2014/main" id="{E0667D28-2900-DD38-4FBD-6E6D9A2F237B}"/>
              </a:ext>
            </a:extLst>
          </p:cNvPr>
          <p:cNvSpPr/>
          <p:nvPr/>
        </p:nvSpPr>
        <p:spPr>
          <a:xfrm>
            <a:off x="8413522" y="3566639"/>
            <a:ext cx="568122" cy="3048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CC0000"/>
              </a:solidFill>
            </a:endParaRPr>
          </a:p>
        </p:txBody>
      </p:sp>
      <p:sp>
        <p:nvSpPr>
          <p:cNvPr id="11" name="CasellaDiTesto 10">
            <a:extLst>
              <a:ext uri="{FF2B5EF4-FFF2-40B4-BE49-F238E27FC236}">
                <a16:creationId xmlns:a16="http://schemas.microsoft.com/office/drawing/2014/main" id="{74B5FEE5-1BE2-90AD-2F00-67C6A3440CD2}"/>
              </a:ext>
            </a:extLst>
          </p:cNvPr>
          <p:cNvSpPr txBox="1"/>
          <p:nvPr/>
        </p:nvSpPr>
        <p:spPr>
          <a:xfrm>
            <a:off x="8473440" y="3603623"/>
            <a:ext cx="448286" cy="230832"/>
          </a:xfrm>
          <a:prstGeom prst="rect">
            <a:avLst/>
          </a:prstGeom>
          <a:noFill/>
        </p:spPr>
        <p:txBody>
          <a:bodyPr wrap="square" rtlCol="0">
            <a:spAutoFit/>
          </a:bodyPr>
          <a:lstStyle/>
          <a:p>
            <a:r>
              <a:rPr lang="it-IT" sz="900" b="1" dirty="0">
                <a:solidFill>
                  <a:schemeClr val="bg1"/>
                </a:solidFill>
              </a:rPr>
              <a:t>NEW</a:t>
            </a:r>
          </a:p>
        </p:txBody>
      </p:sp>
      <p:pic>
        <p:nvPicPr>
          <p:cNvPr id="13" name="Immagine 12">
            <a:extLst>
              <a:ext uri="{FF2B5EF4-FFF2-40B4-BE49-F238E27FC236}">
                <a16:creationId xmlns:a16="http://schemas.microsoft.com/office/drawing/2014/main" id="{76114CD4-F7EA-5657-64C2-E22EEA1A7F48}"/>
              </a:ext>
            </a:extLst>
          </p:cNvPr>
          <p:cNvPicPr>
            <a:picLocks noChangeAspect="1"/>
          </p:cNvPicPr>
          <p:nvPr/>
        </p:nvPicPr>
        <p:blipFill>
          <a:blip r:embed="rId4"/>
          <a:stretch>
            <a:fillRect/>
          </a:stretch>
        </p:blipFill>
        <p:spPr>
          <a:xfrm>
            <a:off x="850955" y="2281425"/>
            <a:ext cx="7541001" cy="2325864"/>
          </a:xfrm>
          <a:prstGeom prst="rect">
            <a:avLst/>
          </a:prstGeom>
        </p:spPr>
      </p:pic>
      <p:sp>
        <p:nvSpPr>
          <p:cNvPr id="12" name="Segnaposto numero diapositiva 11">
            <a:extLst>
              <a:ext uri="{FF2B5EF4-FFF2-40B4-BE49-F238E27FC236}">
                <a16:creationId xmlns:a16="http://schemas.microsoft.com/office/drawing/2014/main" id="{2C5FED11-6897-D010-08DE-440C03EA9C2A}"/>
              </a:ext>
            </a:extLst>
          </p:cNvPr>
          <p:cNvSpPr>
            <a:spLocks noGrp="1"/>
          </p:cNvSpPr>
          <p:nvPr>
            <p:ph type="sldNum" sz="quarter" idx="12"/>
          </p:nvPr>
        </p:nvSpPr>
        <p:spPr/>
        <p:txBody>
          <a:bodyPr/>
          <a:lstStyle/>
          <a:p>
            <a:fld id="{9B213E47-7D87-1444-9A76-101074257B51}" type="slidenum">
              <a:rPr lang="it-IT" smtClean="0"/>
              <a:pPr/>
              <a:t>9</a:t>
            </a:fld>
            <a:endParaRPr lang="it-IT" dirty="0"/>
          </a:p>
        </p:txBody>
      </p:sp>
    </p:spTree>
    <p:custDataLst>
      <p:tags r:id="rId1"/>
    </p:custDataLst>
    <p:extLst>
      <p:ext uri="{BB962C8B-B14F-4D97-AF65-F5344CB8AC3E}">
        <p14:creationId xmlns:p14="http://schemas.microsoft.com/office/powerpoint/2010/main" val="25619690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C0000"/>
        </a:solidFill>
        <a:ln>
          <a:noFill/>
        </a:ln>
        <a:effectLst/>
      </a:spPr>
      <a:bodyPr rtlCol="0" anchor="ctr"/>
      <a:lstStyle>
        <a:defPPr algn="ctr">
          <a:defRPr>
            <a:solidFill>
              <a:srgbClr val="CC0000"/>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8E8E20F4F9134E41BA286949CAAB42B9" ma:contentTypeVersion="10" ma:contentTypeDescription="Creare un nuovo documento." ma:contentTypeScope="" ma:versionID="f8318ffa12f3f7cc5ccb30e20cb72288">
  <xsd:schema xmlns:xsd="http://www.w3.org/2001/XMLSchema" xmlns:xs="http://www.w3.org/2001/XMLSchema" xmlns:p="http://schemas.microsoft.com/office/2006/metadata/properties" xmlns:ns3="f8152096-32d6-4860-8888-410eac0d4c80" targetNamespace="http://schemas.microsoft.com/office/2006/metadata/properties" ma:root="true" ma:fieldsID="e7f4fff0090e26100245d9585eec16bf" ns3:_="">
    <xsd:import namespace="f8152096-32d6-4860-8888-410eac0d4c8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52096-32d6-4860-8888-410eac0d4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CA08A4-3CB6-4F1D-924A-15E3C98FD4A1}">
  <ds:schemaRefs>
    <ds:schemaRef ds:uri="http://schemas.microsoft.com/sharepoint/v3/contenttype/forms"/>
  </ds:schemaRefs>
</ds:datastoreItem>
</file>

<file path=customXml/itemProps2.xml><?xml version="1.0" encoding="utf-8"?>
<ds:datastoreItem xmlns:ds="http://schemas.openxmlformats.org/officeDocument/2006/customXml" ds:itemID="{99B626C2-663D-4333-BD90-AED9C3E00ECD}">
  <ds:schemaRefs>
    <ds:schemaRef ds:uri="f8152096-32d6-4860-8888-410eac0d4c80"/>
    <ds:schemaRef ds:uri="http://schemas.microsoft.com/office/infopath/2007/PartnerControls"/>
    <ds:schemaRef ds:uri="http://purl.org/dc/elements/1.1/"/>
    <ds:schemaRef ds:uri="http://purl.org/dc/dcmitype/"/>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C1A0556-5B77-4DAC-8E6E-4E1C53FC7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152096-32d6-4860-8888-410eac0d4c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9823</TotalTime>
  <Words>5709</Words>
  <Application>Microsoft Office PowerPoint</Application>
  <PresentationFormat>Presentazione su schermo (16:9)</PresentationFormat>
  <Paragraphs>634</Paragraphs>
  <Slides>49</Slides>
  <Notes>11</Notes>
  <HiddenSlides>0</HiddenSlides>
  <MMClips>0</MMClips>
  <ScaleCrop>false</ScaleCrop>
  <HeadingPairs>
    <vt:vector size="8" baseType="variant">
      <vt:variant>
        <vt:lpstr>Caratteri utilizzati</vt:lpstr>
      </vt:variant>
      <vt:variant>
        <vt:i4>14</vt:i4>
      </vt:variant>
      <vt:variant>
        <vt:lpstr>Tema</vt:lpstr>
      </vt:variant>
      <vt:variant>
        <vt:i4>1</vt:i4>
      </vt:variant>
      <vt:variant>
        <vt:lpstr>Collegamenti</vt:lpstr>
      </vt:variant>
      <vt:variant>
        <vt:i4>1</vt:i4>
      </vt:variant>
      <vt:variant>
        <vt:lpstr>Titoli diapositive</vt:lpstr>
      </vt:variant>
      <vt:variant>
        <vt:i4>49</vt:i4>
      </vt:variant>
    </vt:vector>
  </HeadingPairs>
  <TitlesOfParts>
    <vt:vector size="65" baseType="lpstr">
      <vt:lpstr>Aptos</vt:lpstr>
      <vt:lpstr>Aptos Display</vt:lpstr>
      <vt:lpstr>Arial</vt:lpstr>
      <vt:lpstr>Calibri</vt:lpstr>
      <vt:lpstr>Calibri Light</vt:lpstr>
      <vt:lpstr>Century Gothic</vt:lpstr>
      <vt:lpstr>Franklin Gothic Book</vt:lpstr>
      <vt:lpstr>SoleSans</vt:lpstr>
      <vt:lpstr>Symbol</vt:lpstr>
      <vt:lpstr>Times New Roman</vt:lpstr>
      <vt:lpstr>Trebuchet MS</vt:lpstr>
      <vt:lpstr>TrebuchetMS-Bold</vt:lpstr>
      <vt:lpstr>Tw Cen MT Condensed</vt:lpstr>
      <vt:lpstr>Wingdings</vt:lpstr>
      <vt:lpstr>Tema di Office</vt:lpstr>
      <vt:lpstr>file:///\\miaclf01\Politica%20Commerciale\QUOTIDIANO%20E%20ALTRI%20PRODOTTI%20P&amp;D\CONVENZIONI%20E%20PARTNERSHIP\CONFINDUSTRIA\CONFINDUSTRIA_PROMO%202024_20240227.xlsx!Foglio1!R24C3:R37C11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IAMABEAN</dc:creator>
  <cp:lastModifiedBy>Gnoni Romeo</cp:lastModifiedBy>
  <cp:revision>403</cp:revision>
  <cp:lastPrinted>2022-07-22T08:05:21Z</cp:lastPrinted>
  <dcterms:created xsi:type="dcterms:W3CDTF">2015-12-17T09:04:19Z</dcterms:created>
  <dcterms:modified xsi:type="dcterms:W3CDTF">2024-10-23T08:33:32Z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0x0101008E8E20F4F9134E41BA286949CAAB42B9</vt:lpwstr>
  </property>
  <property fmtid="{D5CDD505-2E9C-101B-9397-08002B2CF9AE}" pid="3" name="ArticulateGUID">
    <vt:lpwstr>8BC915F9-B4D5-4526-B10F-B792F669FD6D</vt:lpwstr>
  </property>
  <property fmtid="{D5CDD505-2E9C-101B-9397-08002B2CF9AE}" pid="4" name="ArticulatePath">
    <vt:lpwstr>GRUPPO 24 ORE E CONFINDUSTRIA_2024-2025_update dati_240716 (003)</vt:lpwstr>
  </property>
</Properties>
</file>